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66" r:id="rId4"/>
    <p:sldMasterId id="2147483670" r:id="rId5"/>
    <p:sldMasterId id="2147483674" r:id="rId6"/>
    <p:sldMasterId id="2147483678" r:id="rId7"/>
    <p:sldMasterId id="2147483682" r:id="rId8"/>
    <p:sldMasterId id="2147483686" r:id="rId9"/>
    <p:sldMasterId id="2147483690" r:id="rId10"/>
  </p:sldMasterIdLst>
  <p:notesMasterIdLst>
    <p:notesMasterId r:id="rId12"/>
  </p:notesMasterIdLst>
  <p:sldIdLst>
    <p:sldId id="470" r:id="rId11"/>
    <p:sldId id="353" r:id="rId13"/>
    <p:sldId id="471" r:id="rId14"/>
    <p:sldId id="352" r:id="rId15"/>
    <p:sldId id="495" r:id="rId16"/>
    <p:sldId id="520" r:id="rId17"/>
    <p:sldId id="521" r:id="rId18"/>
    <p:sldId id="522" r:id="rId19"/>
    <p:sldId id="499" r:id="rId20"/>
    <p:sldId id="528" r:id="rId21"/>
    <p:sldId id="529" r:id="rId22"/>
    <p:sldId id="512" r:id="rId23"/>
    <p:sldId id="504" r:id="rId24"/>
    <p:sldId id="505" r:id="rId25"/>
    <p:sldId id="545" r:id="rId26"/>
    <p:sldId id="501" r:id="rId27"/>
    <p:sldId id="530" r:id="rId28"/>
    <p:sldId id="531" r:id="rId29"/>
    <p:sldId id="532" r:id="rId30"/>
    <p:sldId id="511" r:id="rId31"/>
    <p:sldId id="517" r:id="rId32"/>
    <p:sldId id="518" r:id="rId33"/>
    <p:sldId id="519" r:id="rId34"/>
    <p:sldId id="513" r:id="rId35"/>
    <p:sldId id="515" r:id="rId36"/>
    <p:sldId id="508" r:id="rId37"/>
    <p:sldId id="510" r:id="rId38"/>
  </p:sldIdLst>
  <p:sldSz cx="12190095" cy="685927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511F"/>
    <a:srgbClr val="166B88"/>
    <a:srgbClr val="6FA094"/>
    <a:srgbClr val="94BCB4"/>
    <a:srgbClr val="59503C"/>
    <a:srgbClr val="1FBCE4"/>
    <a:srgbClr val="C0266E"/>
    <a:srgbClr val="1678B8"/>
    <a:srgbClr val="156DA4"/>
    <a:srgbClr val="C62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 autoAdjust="0"/>
    <p:restoredTop sz="97778" autoAdjust="0"/>
  </p:normalViewPr>
  <p:slideViewPr>
    <p:cSldViewPr snapToGrid="0" showGuides="1">
      <p:cViewPr varScale="1">
        <p:scale>
          <a:sx n="56" d="100"/>
          <a:sy n="56" d="100"/>
        </p:scale>
        <p:origin x="76" y="256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gs" Target="tags/tag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ight\Desktop\&#35745;&#31639;&#221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资金比例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1d31d736-fe28-4bad-9420-4a085a07b652}" type="CATEGORYNAME">
                      <a:t>[CATEGORY NAME]</a:t>
                    </a:fld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0451313646766"/>
                      <c:h val="0.11610112595755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209972170408929"/>
                  <c:y val="-0.0054992375911822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9a0495bf-d32a-4c32-940a-15ad1bc8c897}" type="CATEGORYNAME">
                      <a:t>[CATEGORY NAME]</a:t>
                    </a:fld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5550370552092"/>
                      <c:h val="0.115768363682104"/>
                    </c:manualLayout>
                  </c15:layout>
                </c:ext>
              </c:extLst>
            </c:dLbl>
            <c:dLbl>
              <c:idx val="2"/>
              <c:layout/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5fef9ced-7ed0-4c52-a88f-02e4ce29d982}" type="CATEGORYNAME">
                      <a:t>[CATEGORY NAME]</a:t>
                    </a:fld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8171126319008"/>
                      <c:h val="0.116101125957558"/>
                    </c:manualLayout>
                  </c15:layout>
                </c:ext>
              </c:extLst>
            </c:dLbl>
            <c:dLbl>
              <c:idx val="3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/>
              </c:ext>
            </c:extLst>
          </c:dLbls>
          <c:val>
            <c:numRef>
              <c:f>Sheet1!$A$1:$J$1</c:f>
              <c:numCache>
                <c:formatCode>General</c:formatCode>
                <c:ptCount val="10"/>
                <c:pt idx="0">
                  <c:v>20</c:v>
                </c:pt>
                <c:pt idx="1">
                  <c:v>60</c:v>
                </c:pt>
                <c:pt idx="2">
                  <c:v>20</c:v>
                </c:pt>
              </c:numCache>
            </c:numRef>
          </c:val>
        </c:ser>
        <c:ser>
          <c:idx val="1"/>
          <c:order val="1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Sheet1!$A$2:$J$2</c:f>
              <c:numCache>
                <c:formatCode>General</c:formatCode>
                <c:ptCount val="10"/>
                <c:pt idx="0">
                  <c:v>818</c:v>
                </c:pt>
                <c:pt idx="1">
                  <c:v>7.5</c:v>
                </c:pt>
                <c:pt idx="2">
                  <c:v>810.5</c:v>
                </c:pt>
                <c:pt idx="3">
                  <c:v>656910.25</c:v>
                </c:pt>
              </c:numCache>
            </c:numRef>
          </c:val>
        </c:ser>
        <c:ser>
          <c:idx val="2"/>
          <c:order val="2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Sheet1!$A$3:$J$3</c:f>
              <c:numCache>
                <c:formatCode>General</c:formatCode>
                <c:ptCount val="10"/>
                <c:pt idx="0">
                  <c:v>840.6</c:v>
                </c:pt>
                <c:pt idx="2">
                  <c:v>833.1</c:v>
                </c:pt>
                <c:pt idx="3">
                  <c:v>694055.61</c:v>
                </c:pt>
              </c:numCache>
            </c:numRef>
          </c:val>
        </c:ser>
        <c:ser>
          <c:idx val="3"/>
          <c:order val="3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Sheet1!$A$4:$J$4</c:f>
              <c:numCache>
                <c:formatCode>General</c:formatCode>
                <c:ptCount val="10"/>
                <c:pt idx="0">
                  <c:v>820.5</c:v>
                </c:pt>
                <c:pt idx="2">
                  <c:v>813</c:v>
                </c:pt>
                <c:pt idx="3">
                  <c:v>660969</c:v>
                </c:pt>
              </c:numCache>
            </c:numRef>
          </c:val>
        </c:ser>
        <c:ser>
          <c:idx val="4"/>
          <c:order val="4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Sheet1!$A$5:$J$5</c:f>
              <c:numCache>
                <c:formatCode>General</c:formatCode>
                <c:ptCount val="10"/>
                <c:pt idx="0">
                  <c:v>818.7</c:v>
                </c:pt>
                <c:pt idx="2">
                  <c:v>811.2</c:v>
                </c:pt>
                <c:pt idx="3">
                  <c:v>658045.44</c:v>
                </c:pt>
              </c:numCache>
            </c:numRef>
          </c:val>
        </c:ser>
        <c:ser>
          <c:idx val="5"/>
          <c:order val="5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Sheet1!$A$6:$J$6</c:f>
              <c:numCache>
                <c:formatCode>General</c:formatCode>
                <c:ptCount val="10"/>
                <c:pt idx="0">
                  <c:v>822.8</c:v>
                </c:pt>
                <c:pt idx="2">
                  <c:v>815.3</c:v>
                </c:pt>
                <c:pt idx="3">
                  <c:v>664714.09</c:v>
                </c:pt>
              </c:numCache>
            </c:numRef>
          </c:val>
        </c:ser>
        <c:ser>
          <c:idx val="6"/>
          <c:order val="6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Sheet1!$A$7:$J$7</c:f>
              <c:numCache>
                <c:formatCode>General</c:formatCode>
                <c:ptCount val="10"/>
                <c:pt idx="0">
                  <c:v>821.1</c:v>
                </c:pt>
                <c:pt idx="2">
                  <c:v>813.6</c:v>
                </c:pt>
                <c:pt idx="3">
                  <c:v>661944.96</c:v>
                </c:pt>
              </c:numCache>
            </c:numRef>
          </c:val>
        </c:ser>
        <c:ser>
          <c:idx val="7"/>
          <c:order val="7"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Sheet1!$A$8:$J$8</c:f>
              <c:numCache>
                <c:formatCode>General</c:formatCode>
                <c:ptCount val="10"/>
                <c:pt idx="0">
                  <c:v>826.6</c:v>
                </c:pt>
                <c:pt idx="2">
                  <c:v>819.1</c:v>
                </c:pt>
                <c:pt idx="3">
                  <c:v>670924.81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070509" y="2459279"/>
            <a:ext cx="5080000" cy="3341089"/>
            <a:chOff x="3302737" y="2246911"/>
            <a:chExt cx="5080000" cy="3341089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802743" y="2246911"/>
              <a:ext cx="0" cy="3341089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02737" y="5227013"/>
              <a:ext cx="5080000" cy="0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 flipV="1">
            <a:off x="4109109" y="1027702"/>
            <a:ext cx="5080000" cy="3341089"/>
            <a:chOff x="3302737" y="2246911"/>
            <a:chExt cx="5080000" cy="3341089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802743" y="2246911"/>
              <a:ext cx="0" cy="3341089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302737" y="5227013"/>
              <a:ext cx="5080000" cy="0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381047" y="1846467"/>
            <a:ext cx="3633788" cy="3081784"/>
            <a:chOff x="4798116" y="2020465"/>
            <a:chExt cx="2807540" cy="2381052"/>
          </a:xfrm>
        </p:grpSpPr>
        <p:sp>
          <p:nvSpPr>
            <p:cNvPr id="19" name="Title 1"/>
            <p:cNvSpPr txBox="1"/>
            <p:nvPr/>
          </p:nvSpPr>
          <p:spPr>
            <a:xfrm>
              <a:off x="4798116" y="2020465"/>
              <a:ext cx="2807540" cy="153886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ts val="4800"/>
                </a:lnSpc>
                <a:spcBef>
                  <a:spcPct val="0"/>
                </a:spcBef>
                <a:buNone/>
                <a:defRPr sz="9000" b="0" kern="120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zh-CN" altLang="en-US" sz="11500" dirty="0">
                  <a:solidFill>
                    <a:srgbClr val="166B88"/>
                  </a:soli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强英</a:t>
              </a:r>
              <a:endParaRPr lang="id-ID" sz="11500" dirty="0">
                <a:solidFill>
                  <a:srgbClr val="166B88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  <p:sp>
          <p:nvSpPr>
            <p:cNvPr id="20" name="Title 1"/>
            <p:cNvSpPr txBox="1"/>
            <p:nvPr/>
          </p:nvSpPr>
          <p:spPr>
            <a:xfrm>
              <a:off x="4798116" y="3139888"/>
              <a:ext cx="2807540" cy="1261629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ts val="4800"/>
                </a:lnSpc>
                <a:spcBef>
                  <a:spcPct val="0"/>
                </a:spcBef>
                <a:buNone/>
                <a:defRPr sz="9000" b="0" kern="120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zh-CN" altLang="en-US" sz="11500" dirty="0">
                  <a:solidFill>
                    <a:srgbClr val="EB511F"/>
                  </a:soli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教育</a:t>
              </a:r>
              <a:endParaRPr lang="id-ID" sz="11500" dirty="0">
                <a:solidFill>
                  <a:srgbClr val="EB511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</p:grpSp>
      <p:sp>
        <p:nvSpPr>
          <p:cNvPr id="21" name="TextBox 23"/>
          <p:cNvSpPr txBox="1"/>
          <p:nvPr/>
        </p:nvSpPr>
        <p:spPr>
          <a:xfrm>
            <a:off x="4382063" y="4763867"/>
            <a:ext cx="371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books</a:t>
            </a:r>
            <a:r>
              <a:rPr lang="en-US" altLang="zh-CN" sz="3200" dirty="0"/>
              <a:t> </a:t>
            </a:r>
            <a:r>
              <a:rPr lang="en-US" altLang="zh-CN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the stepping stones to human progress</a:t>
            </a:r>
            <a:endParaRPr lang="en-US" altLang="zh-CN" sz="1100" dirty="0">
              <a:solidFill>
                <a:srgbClr val="166B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4404057" y="4396649"/>
            <a:ext cx="370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EB511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rPr>
              <a:t>BUSSINESS</a:t>
            </a:r>
            <a:endParaRPr lang="en-US" altLang="zh-CN" sz="2400" spc="300" dirty="0">
              <a:solidFill>
                <a:srgbClr val="EB511F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45281" y="5629627"/>
            <a:ext cx="6499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指导老师：李栅栅</a:t>
            </a:r>
            <a:endParaRPr lang="en-US" altLang="zh-CN" sz="1100" dirty="0">
              <a:solidFill>
                <a:srgbClr val="166B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100" dirty="0">
              <a:solidFill>
                <a:srgbClr val="166B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第一组：李佳洋 曹佳音 曾瑶瑶 尹傲 施玉娇 俞佳琪  黄浩 钱益锋 段骏辰 丁明择 樊慕杰 </a:t>
            </a:r>
            <a:endParaRPr lang="en-US" altLang="zh-CN" sz="1100" dirty="0">
              <a:solidFill>
                <a:srgbClr val="166B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000"/>
    </mc:Choice>
    <mc:Fallback>
      <p:transition advClick="0" advTm="4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45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45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市场预测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31608" y="2488771"/>
            <a:ext cx="3373318" cy="3362951"/>
            <a:chOff x="3232150" y="1665288"/>
            <a:chExt cx="2197503" cy="2190750"/>
          </a:xfrm>
        </p:grpSpPr>
        <p:grpSp>
          <p:nvGrpSpPr>
            <p:cNvPr id="6" name="Group 16"/>
            <p:cNvGrpSpPr/>
            <p:nvPr/>
          </p:nvGrpSpPr>
          <p:grpSpPr bwMode="auto">
            <a:xfrm>
              <a:off x="3284538" y="1716088"/>
              <a:ext cx="2087562" cy="2087562"/>
              <a:chOff x="3284240" y="1716038"/>
              <a:chExt cx="2088232" cy="2088232"/>
            </a:xfrm>
          </p:grpSpPr>
          <p:sp>
            <p:nvSpPr>
              <p:cNvPr id="15" name="Pie 9"/>
              <p:cNvSpPr/>
              <p:nvPr/>
            </p:nvSpPr>
            <p:spPr>
              <a:xfrm>
                <a:off x="3284240" y="1716038"/>
                <a:ext cx="2088232" cy="2088232"/>
              </a:xfrm>
              <a:prstGeom prst="pie">
                <a:avLst>
                  <a:gd name="adj1" fmla="val 5064950"/>
                  <a:gd name="adj2" fmla="val 16297221"/>
                </a:avLst>
              </a:prstGeom>
              <a:solidFill>
                <a:srgbClr val="166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Pie 36"/>
              <p:cNvSpPr/>
              <p:nvPr/>
            </p:nvSpPr>
            <p:spPr>
              <a:xfrm>
                <a:off x="3284240" y="1716038"/>
                <a:ext cx="2088232" cy="2088232"/>
              </a:xfrm>
              <a:prstGeom prst="pie">
                <a:avLst>
                  <a:gd name="adj1" fmla="val 16289780"/>
                  <a:gd name="adj2" fmla="val 3764076"/>
                </a:avLst>
              </a:prstGeom>
              <a:solidFill>
                <a:srgbClr val="EB51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Pie 40"/>
              <p:cNvSpPr/>
              <p:nvPr/>
            </p:nvSpPr>
            <p:spPr>
              <a:xfrm>
                <a:off x="3284240" y="1716038"/>
                <a:ext cx="2088232" cy="2088232"/>
              </a:xfrm>
              <a:prstGeom prst="pie">
                <a:avLst>
                  <a:gd name="adj1" fmla="val 3739775"/>
                  <a:gd name="adj2" fmla="val 512838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Oval 41"/>
            <p:cNvSpPr/>
            <p:nvPr/>
          </p:nvSpPr>
          <p:spPr>
            <a:xfrm>
              <a:off x="3232150" y="1665288"/>
              <a:ext cx="2192338" cy="219075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45"/>
            <p:cNvSpPr>
              <a:spLocks noChangeArrowheads="1"/>
            </p:cNvSpPr>
            <p:nvPr/>
          </p:nvSpPr>
          <p:spPr bwMode="auto">
            <a:xfrm>
              <a:off x="3347799" y="2590800"/>
              <a:ext cx="1038706" cy="38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51.24%</a:t>
              </a:r>
              <a:endPara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47"/>
            <p:cNvSpPr>
              <a:spLocks noChangeArrowheads="1"/>
            </p:cNvSpPr>
            <p:nvPr/>
          </p:nvSpPr>
          <p:spPr bwMode="auto">
            <a:xfrm>
              <a:off x="4390947" y="2442553"/>
              <a:ext cx="1038706" cy="38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43.06%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48"/>
            <p:cNvSpPr>
              <a:spLocks noChangeArrowheads="1"/>
            </p:cNvSpPr>
            <p:nvPr/>
          </p:nvSpPr>
          <p:spPr bwMode="auto">
            <a:xfrm>
              <a:off x="4322557" y="3415165"/>
              <a:ext cx="462061" cy="239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 descr="OQAAAB+LCAAAAAAABACrVlIpqSxIVbJSCs5NLCpxyUxML0rM9SxJzVXSUfJMUbLKK83J0VFyysxLycxLdy/KLy0oVrKKjq0FALpUkis5AAAA"/>
          <p:cNvSpPr txBox="1"/>
          <p:nvPr/>
        </p:nvSpPr>
        <p:spPr>
          <a:xfrm>
            <a:off x="654685" y="2566670"/>
            <a:ext cx="62414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根据新浪网教育频道发布的《２０１７中国家庭 教育消费白皮书》显示，教育支出占家庭年支出的 ５０％以上，５１．２４％的家长认为孩子的教育消费比家庭其他消费更重要。同时，辅导班是教育支出的重头戏，高达４３．０６％的家庭将最大的教育支付花费在辅导培训中。特别是在一生中分水岭的高考面 前，家长们更是不惜重金，希望借各种课外辅导培训在千千万万个考生中求得中榜上有名。</a:t>
            </a:r>
            <a:endParaRPr lang="zh-CN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SWOT</a:t>
              </a:r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6" name="Rectangle 3"/>
          <p:cNvSpPr/>
          <p:nvPr/>
        </p:nvSpPr>
        <p:spPr>
          <a:xfrm>
            <a:off x="1013922" y="1717357"/>
            <a:ext cx="1482090" cy="1548765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3669030" y="1709420"/>
            <a:ext cx="1482090" cy="1548765"/>
          </a:xfrm>
          <a:prstGeom prst="rect">
            <a:avLst/>
          </a:prstGeom>
          <a:solidFill>
            <a:srgbClr val="EB51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6322695" y="1709420"/>
            <a:ext cx="1482090" cy="1548765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8961120" y="1709420"/>
            <a:ext cx="1482090" cy="1548765"/>
          </a:xfrm>
          <a:prstGeom prst="rect">
            <a:avLst/>
          </a:prstGeom>
          <a:solidFill>
            <a:srgbClr val="EB51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88010" y="3747135"/>
            <a:ext cx="2333625" cy="2631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/>
            <a:r>
              <a:rPr lang="zh-CN" altLang="en-US" sz="2800" b="1" dirty="0">
                <a:solidFill>
                  <a:srgbClr val="FFFFFF">
                    <a:lumMod val="50000"/>
                  </a:srgbClr>
                </a:solidFill>
                <a:latin typeface="Open Sans" panose="020B0606030504020204" charset="0"/>
              </a:rPr>
              <a:t>优势</a:t>
            </a:r>
            <a:endParaRPr lang="en-US" sz="2800" b="1" dirty="0">
              <a:solidFill>
                <a:srgbClr val="FFFFFF">
                  <a:lumMod val="50000"/>
                </a:srgbClr>
              </a:solidFill>
              <a:latin typeface="Open Sans" panose="020B0606030504020204" charset="0"/>
            </a:endParaRPr>
          </a:p>
          <a:p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公司规模小而灵活，可进行小班化教学和一对一辅导，为学生制定个性化学习计划；团队老师都选自各个教学领域的精英；服务理念先进科学，采用大数据算法辅助方案制定。产品价格经济且质量保障。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399421" y="3747135"/>
            <a:ext cx="2318385" cy="24160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lvl="0" defTabSz="1088390"/>
            <a:r>
              <a:rPr lang="zh-CN" altLang="en-US" sz="2800" b="1" dirty="0">
                <a:solidFill>
                  <a:srgbClr val="FFFFFF">
                    <a:lumMod val="50000"/>
                  </a:srgb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劣势</a:t>
            </a:r>
            <a:endParaRPr lang="en-US" altLang="zh-CN" sz="2800" b="1" dirty="0">
              <a:solidFill>
                <a:srgbClr val="FFFFFF">
                  <a:lumMod val="50000"/>
                </a:srgb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lvl="0"/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知名机构品牌效应，分流客户；机构成立时间太短，企业文化底蕴不足；长远来看资金条件有限；新型教学质量尚未经过市场抽样检验；市场导向偏向大型机构需求，行业发展趋势受限。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904230" y="3747135"/>
            <a:ext cx="2318385" cy="24160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lvl="0" defTabSz="1088390"/>
            <a:r>
              <a:rPr lang="zh-CN" altLang="en-US" sz="2800" b="1" dirty="0">
                <a:solidFill>
                  <a:srgbClr val="FFFFFF">
                    <a:lumMod val="50000"/>
                  </a:srgb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机遇</a:t>
            </a:r>
            <a:endParaRPr lang="en-US" altLang="zh-CN" sz="2800" b="1" dirty="0">
              <a:solidFill>
                <a:srgbClr val="FFFFFF">
                  <a:lumMod val="50000"/>
                </a:srgb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lvl="0"/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政策上，政府扶持小型产业；市场竞争方面，先进教学手段优势、教学质量基础、重视运营和市场导向；人才上，教学团队精英化和业绩淘汰制筛选； 潜在竞争方面，与时俱进转变运营策略。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918682" y="3792085"/>
            <a:ext cx="2318385" cy="19851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/>
            <a:r>
              <a:rPr lang="zh-CN" altLang="en-US" sz="2800" b="1" dirty="0">
                <a:solidFill>
                  <a:srgbClr val="FFFFFF">
                    <a:lumMod val="50000"/>
                  </a:srgbClr>
                </a:solidFill>
                <a:latin typeface="Open Sans" panose="020B0606030504020204" charset="0"/>
              </a:rPr>
              <a:t>威胁</a:t>
            </a:r>
            <a:endParaRPr lang="zh-CN" altLang="en-US" sz="2800" b="1" dirty="0">
              <a:solidFill>
                <a:srgbClr val="FFFFFF">
                  <a:lumMod val="50000"/>
                </a:srgbClr>
              </a:solidFill>
              <a:latin typeface="Open Sans" panose="020B0606030504020204" charset="0"/>
            </a:endParaRPr>
          </a:p>
          <a:p>
            <a:pPr lvl="0"/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市场占有率低、市场大型机构需求量大、市场竞争压力大、潜在客户稀缺、宣传方面管理层面贫弱、存在资金周转滞塞的风险。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" name="Freeform 54"/>
          <p:cNvSpPr>
            <a:spLocks noEditPoints="1"/>
          </p:cNvSpPr>
          <p:nvPr/>
        </p:nvSpPr>
        <p:spPr bwMode="auto">
          <a:xfrm>
            <a:off x="6790690" y="2226310"/>
            <a:ext cx="545465" cy="627380"/>
          </a:xfrm>
          <a:custGeom>
            <a:avLst/>
            <a:gdLst>
              <a:gd name="T0" fmla="*/ 109 w 109"/>
              <a:gd name="T1" fmla="*/ 145 h 145"/>
              <a:gd name="T2" fmla="*/ 0 w 109"/>
              <a:gd name="T3" fmla="*/ 145 h 145"/>
              <a:gd name="T4" fmla="*/ 1 w 109"/>
              <a:gd name="T5" fmla="*/ 135 h 145"/>
              <a:gd name="T6" fmla="*/ 13 w 109"/>
              <a:gd name="T7" fmla="*/ 125 h 145"/>
              <a:gd name="T8" fmla="*/ 96 w 109"/>
              <a:gd name="T9" fmla="*/ 125 h 145"/>
              <a:gd name="T10" fmla="*/ 109 w 109"/>
              <a:gd name="T11" fmla="*/ 135 h 145"/>
              <a:gd name="T12" fmla="*/ 109 w 109"/>
              <a:gd name="T13" fmla="*/ 145 h 145"/>
              <a:gd name="T14" fmla="*/ 16 w 109"/>
              <a:gd name="T15" fmla="*/ 116 h 145"/>
              <a:gd name="T16" fmla="*/ 24 w 109"/>
              <a:gd name="T17" fmla="*/ 91 h 145"/>
              <a:gd name="T18" fmla="*/ 85 w 109"/>
              <a:gd name="T19" fmla="*/ 91 h 145"/>
              <a:gd name="T20" fmla="*/ 93 w 109"/>
              <a:gd name="T21" fmla="*/ 116 h 145"/>
              <a:gd name="T22" fmla="*/ 16 w 109"/>
              <a:gd name="T23" fmla="*/ 116 h 145"/>
              <a:gd name="T24" fmla="*/ 29 w 109"/>
              <a:gd name="T25" fmla="*/ 76 h 145"/>
              <a:gd name="T26" fmla="*/ 37 w 109"/>
              <a:gd name="T27" fmla="*/ 51 h 145"/>
              <a:gd name="T28" fmla="*/ 73 w 109"/>
              <a:gd name="T29" fmla="*/ 51 h 145"/>
              <a:gd name="T30" fmla="*/ 80 w 109"/>
              <a:gd name="T31" fmla="*/ 76 h 145"/>
              <a:gd name="T32" fmla="*/ 29 w 109"/>
              <a:gd name="T33" fmla="*/ 76 h 145"/>
              <a:gd name="T34" fmla="*/ 49 w 109"/>
              <a:gd name="T35" fmla="*/ 12 h 145"/>
              <a:gd name="T36" fmla="*/ 60 w 109"/>
              <a:gd name="T37" fmla="*/ 12 h 145"/>
              <a:gd name="T38" fmla="*/ 68 w 109"/>
              <a:gd name="T39" fmla="*/ 36 h 145"/>
              <a:gd name="T40" fmla="*/ 41 w 109"/>
              <a:gd name="T41" fmla="*/ 36 h 145"/>
              <a:gd name="T42" fmla="*/ 49 w 109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" h="145">
                <a:moveTo>
                  <a:pt x="109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1" y="135"/>
                  <a:pt x="1" y="135"/>
                  <a:pt x="1" y="13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9" y="135"/>
                  <a:pt x="109" y="135"/>
                  <a:pt x="109" y="135"/>
                </a:cubicBezTo>
                <a:lnTo>
                  <a:pt x="109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9" y="76"/>
                </a:moveTo>
                <a:cubicBezTo>
                  <a:pt x="37" y="51"/>
                  <a:pt x="37" y="51"/>
                  <a:pt x="37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80" y="76"/>
                  <a:pt x="80" y="76"/>
                  <a:pt x="80" y="76"/>
                </a:cubicBezTo>
                <a:lnTo>
                  <a:pt x="29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oup 15"/>
          <p:cNvGrpSpPr/>
          <p:nvPr/>
        </p:nvGrpSpPr>
        <p:grpSpPr>
          <a:xfrm>
            <a:off x="9399905" y="2195195"/>
            <a:ext cx="721995" cy="673735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Freeform 20"/>
          <p:cNvSpPr>
            <a:spLocks noEditPoints="1"/>
          </p:cNvSpPr>
          <p:nvPr/>
        </p:nvSpPr>
        <p:spPr bwMode="auto">
          <a:xfrm>
            <a:off x="4033520" y="2189480"/>
            <a:ext cx="753110" cy="55880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26"/>
          <p:cNvGrpSpPr/>
          <p:nvPr/>
        </p:nvGrpSpPr>
        <p:grpSpPr>
          <a:xfrm>
            <a:off x="1430655" y="2169160"/>
            <a:ext cx="710565" cy="615950"/>
            <a:chOff x="2732088" y="4337050"/>
            <a:chExt cx="354013" cy="280988"/>
          </a:xfrm>
          <a:solidFill>
            <a:schemeClr val="bg1"/>
          </a:solidFill>
        </p:grpSpPr>
        <p:sp>
          <p:nvSpPr>
            <p:cNvPr id="21" name="Rectangle 60"/>
            <p:cNvSpPr>
              <a:spLocks noChangeArrowheads="1"/>
            </p:cNvSpPr>
            <p:nvPr/>
          </p:nvSpPr>
          <p:spPr bwMode="auto">
            <a:xfrm>
              <a:off x="2989263" y="4389438"/>
              <a:ext cx="841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61"/>
            <p:cNvSpPr>
              <a:spLocks noChangeArrowheads="1"/>
            </p:cNvSpPr>
            <p:nvPr/>
          </p:nvSpPr>
          <p:spPr bwMode="auto">
            <a:xfrm>
              <a:off x="2989263" y="4411663"/>
              <a:ext cx="8413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62"/>
            <p:cNvSpPr>
              <a:spLocks noChangeArrowheads="1"/>
            </p:cNvSpPr>
            <p:nvPr/>
          </p:nvSpPr>
          <p:spPr bwMode="auto">
            <a:xfrm>
              <a:off x="2989263" y="4351338"/>
              <a:ext cx="8413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Freeform 63"/>
            <p:cNvSpPr>
              <a:spLocks noEditPoints="1"/>
            </p:cNvSpPr>
            <p:nvPr/>
          </p:nvSpPr>
          <p:spPr bwMode="auto">
            <a:xfrm>
              <a:off x="2976563" y="4337050"/>
              <a:ext cx="109538" cy="276225"/>
            </a:xfrm>
            <a:custGeom>
              <a:avLst/>
              <a:gdLst>
                <a:gd name="T0" fmla="*/ 0 w 69"/>
                <a:gd name="T1" fmla="*/ 0 h 174"/>
                <a:gd name="T2" fmla="*/ 0 w 69"/>
                <a:gd name="T3" fmla="*/ 174 h 174"/>
                <a:gd name="T4" fmla="*/ 69 w 69"/>
                <a:gd name="T5" fmla="*/ 174 h 174"/>
                <a:gd name="T6" fmla="*/ 69 w 69"/>
                <a:gd name="T7" fmla="*/ 0 h 174"/>
                <a:gd name="T8" fmla="*/ 0 w 69"/>
                <a:gd name="T9" fmla="*/ 0 h 174"/>
                <a:gd name="T10" fmla="*/ 64 w 69"/>
                <a:gd name="T11" fmla="*/ 164 h 174"/>
                <a:gd name="T12" fmla="*/ 5 w 69"/>
                <a:gd name="T13" fmla="*/ 164 h 174"/>
                <a:gd name="T14" fmla="*/ 5 w 69"/>
                <a:gd name="T15" fmla="*/ 5 h 174"/>
                <a:gd name="T16" fmla="*/ 64 w 69"/>
                <a:gd name="T17" fmla="*/ 5 h 174"/>
                <a:gd name="T18" fmla="*/ 64 w 69"/>
                <a:gd name="T19" fmla="*/ 16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74">
                  <a:moveTo>
                    <a:pt x="0" y="0"/>
                  </a:moveTo>
                  <a:lnTo>
                    <a:pt x="0" y="174"/>
                  </a:lnTo>
                  <a:lnTo>
                    <a:pt x="69" y="174"/>
                  </a:lnTo>
                  <a:lnTo>
                    <a:pt x="69" y="0"/>
                  </a:lnTo>
                  <a:lnTo>
                    <a:pt x="0" y="0"/>
                  </a:lnTo>
                  <a:close/>
                  <a:moveTo>
                    <a:pt x="64" y="164"/>
                  </a:moveTo>
                  <a:lnTo>
                    <a:pt x="5" y="164"/>
                  </a:lnTo>
                  <a:lnTo>
                    <a:pt x="5" y="5"/>
                  </a:lnTo>
                  <a:lnTo>
                    <a:pt x="64" y="5"/>
                  </a:lnTo>
                  <a:lnTo>
                    <a:pt x="6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64"/>
            <p:cNvSpPr>
              <a:spLocks noChangeArrowheads="1"/>
            </p:cNvSpPr>
            <p:nvPr/>
          </p:nvSpPr>
          <p:spPr bwMode="auto">
            <a:xfrm>
              <a:off x="2989263" y="4432300"/>
              <a:ext cx="8413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Freeform 65"/>
            <p:cNvSpPr>
              <a:spLocks noEditPoints="1"/>
            </p:cNvSpPr>
            <p:nvPr/>
          </p:nvSpPr>
          <p:spPr bwMode="auto">
            <a:xfrm>
              <a:off x="3005138" y="4502150"/>
              <a:ext cx="55563" cy="55563"/>
            </a:xfrm>
            <a:custGeom>
              <a:avLst/>
              <a:gdLst>
                <a:gd name="T0" fmla="*/ 10 w 21"/>
                <a:gd name="T1" fmla="*/ 0 h 21"/>
                <a:gd name="T2" fmla="*/ 0 w 21"/>
                <a:gd name="T3" fmla="*/ 10 h 21"/>
                <a:gd name="T4" fmla="*/ 10 w 21"/>
                <a:gd name="T5" fmla="*/ 21 h 21"/>
                <a:gd name="T6" fmla="*/ 21 w 21"/>
                <a:gd name="T7" fmla="*/ 10 h 21"/>
                <a:gd name="T8" fmla="*/ 10 w 21"/>
                <a:gd name="T9" fmla="*/ 0 h 21"/>
                <a:gd name="T10" fmla="*/ 10 w 21"/>
                <a:gd name="T11" fmla="*/ 17 h 21"/>
                <a:gd name="T12" fmla="*/ 4 w 21"/>
                <a:gd name="T13" fmla="*/ 10 h 21"/>
                <a:gd name="T14" fmla="*/ 10 w 21"/>
                <a:gd name="T15" fmla="*/ 4 h 21"/>
                <a:gd name="T16" fmla="*/ 17 w 21"/>
                <a:gd name="T17" fmla="*/ 10 h 21"/>
                <a:gd name="T18" fmla="*/ 10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  <a:close/>
                  <a:moveTo>
                    <a:pt x="10" y="17"/>
                  </a:moveTo>
                  <a:cubicBezTo>
                    <a:pt x="7" y="17"/>
                    <a:pt x="4" y="14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4" y="4"/>
                    <a:pt x="17" y="7"/>
                    <a:pt x="17" y="10"/>
                  </a:cubicBezTo>
                  <a:cubicBezTo>
                    <a:pt x="17" y="14"/>
                    <a:pt x="1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Freeform 66"/>
            <p:cNvSpPr>
              <a:spLocks noEditPoints="1"/>
            </p:cNvSpPr>
            <p:nvPr/>
          </p:nvSpPr>
          <p:spPr bwMode="auto">
            <a:xfrm>
              <a:off x="2732088" y="4397375"/>
              <a:ext cx="231775" cy="220663"/>
            </a:xfrm>
            <a:custGeom>
              <a:avLst/>
              <a:gdLst>
                <a:gd name="T0" fmla="*/ 10 w 146"/>
                <a:gd name="T1" fmla="*/ 0 h 139"/>
                <a:gd name="T2" fmla="*/ 0 w 146"/>
                <a:gd name="T3" fmla="*/ 0 h 139"/>
                <a:gd name="T4" fmla="*/ 0 w 146"/>
                <a:gd name="T5" fmla="*/ 10 h 139"/>
                <a:gd name="T6" fmla="*/ 0 w 146"/>
                <a:gd name="T7" fmla="*/ 99 h 139"/>
                <a:gd name="T8" fmla="*/ 0 w 146"/>
                <a:gd name="T9" fmla="*/ 109 h 139"/>
                <a:gd name="T10" fmla="*/ 58 w 146"/>
                <a:gd name="T11" fmla="*/ 109 h 139"/>
                <a:gd name="T12" fmla="*/ 58 w 146"/>
                <a:gd name="T13" fmla="*/ 134 h 139"/>
                <a:gd name="T14" fmla="*/ 45 w 146"/>
                <a:gd name="T15" fmla="*/ 134 h 139"/>
                <a:gd name="T16" fmla="*/ 45 w 146"/>
                <a:gd name="T17" fmla="*/ 139 h 139"/>
                <a:gd name="T18" fmla="*/ 58 w 146"/>
                <a:gd name="T19" fmla="*/ 139 h 139"/>
                <a:gd name="T20" fmla="*/ 88 w 146"/>
                <a:gd name="T21" fmla="*/ 139 h 139"/>
                <a:gd name="T22" fmla="*/ 103 w 146"/>
                <a:gd name="T23" fmla="*/ 139 h 139"/>
                <a:gd name="T24" fmla="*/ 103 w 146"/>
                <a:gd name="T25" fmla="*/ 134 h 139"/>
                <a:gd name="T26" fmla="*/ 88 w 146"/>
                <a:gd name="T27" fmla="*/ 134 h 139"/>
                <a:gd name="T28" fmla="*/ 88 w 146"/>
                <a:gd name="T29" fmla="*/ 109 h 139"/>
                <a:gd name="T30" fmla="*/ 146 w 146"/>
                <a:gd name="T31" fmla="*/ 109 h 139"/>
                <a:gd name="T32" fmla="*/ 146 w 146"/>
                <a:gd name="T33" fmla="*/ 99 h 139"/>
                <a:gd name="T34" fmla="*/ 146 w 146"/>
                <a:gd name="T35" fmla="*/ 10 h 139"/>
                <a:gd name="T36" fmla="*/ 146 w 146"/>
                <a:gd name="T37" fmla="*/ 0 h 139"/>
                <a:gd name="T38" fmla="*/ 137 w 146"/>
                <a:gd name="T39" fmla="*/ 0 h 139"/>
                <a:gd name="T40" fmla="*/ 10 w 146"/>
                <a:gd name="T41" fmla="*/ 0 h 139"/>
                <a:gd name="T42" fmla="*/ 139 w 146"/>
                <a:gd name="T43" fmla="*/ 101 h 139"/>
                <a:gd name="T44" fmla="*/ 10 w 146"/>
                <a:gd name="T45" fmla="*/ 101 h 139"/>
                <a:gd name="T46" fmla="*/ 10 w 146"/>
                <a:gd name="T47" fmla="*/ 10 h 139"/>
                <a:gd name="T48" fmla="*/ 139 w 146"/>
                <a:gd name="T49" fmla="*/ 10 h 139"/>
                <a:gd name="T50" fmla="*/ 139 w 146"/>
                <a:gd name="T51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39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99"/>
                  </a:lnTo>
                  <a:lnTo>
                    <a:pt x="0" y="109"/>
                  </a:lnTo>
                  <a:lnTo>
                    <a:pt x="58" y="109"/>
                  </a:lnTo>
                  <a:lnTo>
                    <a:pt x="58" y="134"/>
                  </a:lnTo>
                  <a:lnTo>
                    <a:pt x="45" y="134"/>
                  </a:lnTo>
                  <a:lnTo>
                    <a:pt x="45" y="139"/>
                  </a:lnTo>
                  <a:lnTo>
                    <a:pt x="58" y="139"/>
                  </a:lnTo>
                  <a:lnTo>
                    <a:pt x="88" y="139"/>
                  </a:lnTo>
                  <a:lnTo>
                    <a:pt x="103" y="139"/>
                  </a:lnTo>
                  <a:lnTo>
                    <a:pt x="103" y="134"/>
                  </a:lnTo>
                  <a:lnTo>
                    <a:pt x="88" y="134"/>
                  </a:lnTo>
                  <a:lnTo>
                    <a:pt x="88" y="109"/>
                  </a:lnTo>
                  <a:lnTo>
                    <a:pt x="146" y="109"/>
                  </a:lnTo>
                  <a:lnTo>
                    <a:pt x="146" y="99"/>
                  </a:lnTo>
                  <a:lnTo>
                    <a:pt x="146" y="10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0" y="0"/>
                  </a:lnTo>
                  <a:close/>
                  <a:moveTo>
                    <a:pt x="139" y="101"/>
                  </a:moveTo>
                  <a:lnTo>
                    <a:pt x="10" y="101"/>
                  </a:lnTo>
                  <a:lnTo>
                    <a:pt x="10" y="10"/>
                  </a:lnTo>
                  <a:lnTo>
                    <a:pt x="139" y="10"/>
                  </a:lnTo>
                  <a:lnTo>
                    <a:pt x="13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1"/>
            <a:ext cx="5350326" cy="932033"/>
            <a:chOff x="4123031" y="3394660"/>
            <a:chExt cx="3741473" cy="651769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292532" y="3465313"/>
              <a:ext cx="3417345" cy="581116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营销策略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3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团队优势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8738" y="1693248"/>
            <a:ext cx="4444235" cy="3941159"/>
            <a:chOff x="1080217" y="1370254"/>
            <a:chExt cx="4499342" cy="4315215"/>
          </a:xfrm>
          <a:solidFill>
            <a:srgbClr val="9FBB8B"/>
          </a:solidFill>
        </p:grpSpPr>
        <p:sp>
          <p:nvSpPr>
            <p:cNvPr id="6" name="Oval 4"/>
            <p:cNvSpPr/>
            <p:nvPr/>
          </p:nvSpPr>
          <p:spPr>
            <a:xfrm>
              <a:off x="1662429" y="2084100"/>
              <a:ext cx="3367437" cy="3368314"/>
            </a:xfrm>
            <a:prstGeom prst="ellipse">
              <a:avLst/>
            </a:prstGeom>
            <a:solidFill>
              <a:srgbClr val="166B88"/>
            </a:solidFill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Lato Light" charset="0"/>
              </a:endParaRPr>
            </a:p>
          </p:txBody>
        </p:sp>
        <p:sp>
          <p:nvSpPr>
            <p:cNvPr id="7" name="Freeform 5"/>
            <p:cNvSpPr/>
            <p:nvPr/>
          </p:nvSpPr>
          <p:spPr>
            <a:xfrm>
              <a:off x="2371516" y="2812182"/>
              <a:ext cx="2014816" cy="2014816"/>
            </a:xfrm>
            <a:custGeom>
              <a:avLst/>
              <a:gdLst>
                <a:gd name="connsiteX0" fmla="*/ 0 w 3208463"/>
                <a:gd name="connsiteY0" fmla="*/ 1604232 h 3208463"/>
                <a:gd name="connsiteX1" fmla="*/ 1604232 w 3208463"/>
                <a:gd name="connsiteY1" fmla="*/ 0 h 3208463"/>
                <a:gd name="connsiteX2" fmla="*/ 3208464 w 3208463"/>
                <a:gd name="connsiteY2" fmla="*/ 1604232 h 3208463"/>
                <a:gd name="connsiteX3" fmla="*/ 1604232 w 3208463"/>
                <a:gd name="connsiteY3" fmla="*/ 3208464 h 3208463"/>
                <a:gd name="connsiteX4" fmla="*/ 0 w 3208463"/>
                <a:gd name="connsiteY4" fmla="*/ 1604232 h 320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8463" h="3208463">
                  <a:moveTo>
                    <a:pt x="0" y="1604232"/>
                  </a:moveTo>
                  <a:cubicBezTo>
                    <a:pt x="0" y="718239"/>
                    <a:pt x="718239" y="0"/>
                    <a:pt x="1604232" y="0"/>
                  </a:cubicBezTo>
                  <a:cubicBezTo>
                    <a:pt x="2490225" y="0"/>
                    <a:pt x="3208464" y="718239"/>
                    <a:pt x="3208464" y="1604232"/>
                  </a:cubicBezTo>
                  <a:cubicBezTo>
                    <a:pt x="3208464" y="2490225"/>
                    <a:pt x="2490225" y="3208464"/>
                    <a:pt x="1604232" y="3208464"/>
                  </a:cubicBezTo>
                  <a:cubicBezTo>
                    <a:pt x="718239" y="3208464"/>
                    <a:pt x="0" y="2490225"/>
                    <a:pt x="0" y="1604232"/>
                  </a:cubicBezTo>
                  <a:close/>
                </a:path>
              </a:pathLst>
            </a:custGeom>
            <a:solidFill>
              <a:srgbClr val="166B8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55" tIns="255255" rIns="255255" bIns="255255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>
              <a:off x="2678283" y="1370254"/>
              <a:ext cx="1310069" cy="1319923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rgbClr val="166B88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154" tIns="177154" rIns="177154" bIns="177154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latin typeface="Lato" charset="0"/>
                  <a:ea typeface="Lato" charset="0"/>
                  <a:cs typeface="Lato" charset="0"/>
                </a:rPr>
                <a:t>师资团队</a:t>
              </a:r>
              <a:endParaRPr lang="en-US" altLang="zh-CN" b="1" dirty="0">
                <a:latin typeface="Lato" charset="0"/>
                <a:ea typeface="Lato" charset="0"/>
                <a:cs typeface="Lato" charset="0"/>
              </a:endParaRPr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latin typeface="Lato" charset="0"/>
                  <a:ea typeface="Lato" charset="0"/>
                  <a:cs typeface="Lato" charset="0"/>
                </a:rPr>
                <a:t>名师领衔</a:t>
              </a:r>
              <a:endParaRPr lang="en-US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0" name="Freeform 7"/>
            <p:cNvSpPr/>
            <p:nvPr/>
          </p:nvSpPr>
          <p:spPr>
            <a:xfrm>
              <a:off x="4190416" y="4257856"/>
              <a:ext cx="1389143" cy="1427613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rgbClr val="EB511F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154" tIns="177154" rIns="177154" bIns="177154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zh-CN" b="1" dirty="0">
                  <a:latin typeface="Lato" charset="0"/>
                </a:rPr>
                <a:t>学校管理</a:t>
              </a:r>
              <a:endParaRPr lang="en-US" altLang="zh-CN" b="1" dirty="0">
                <a:latin typeface="Lato" charset="0"/>
              </a:endParaRPr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zh-CN" b="1" dirty="0">
                  <a:latin typeface="Lato" charset="0"/>
                </a:rPr>
                <a:t>严谨规范</a:t>
              </a:r>
              <a:endParaRPr lang="zh-CN" altLang="zh-CN" b="1" dirty="0">
                <a:latin typeface="Lato" charset="0"/>
              </a:endParaRPr>
            </a:p>
          </p:txBody>
        </p:sp>
        <p:sp>
          <p:nvSpPr>
            <p:cNvPr id="13" name="Freeform 8"/>
            <p:cNvSpPr/>
            <p:nvPr/>
          </p:nvSpPr>
          <p:spPr>
            <a:xfrm>
              <a:off x="1080217" y="4132141"/>
              <a:ext cx="1389142" cy="1389714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rgbClr val="EB511F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154" tIns="177154" rIns="177154" bIns="177154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zh-CN" b="1" dirty="0">
                  <a:latin typeface="Lato" charset="0"/>
                </a:rPr>
                <a:t>教学环境</a:t>
              </a:r>
              <a:endParaRPr lang="en-US" altLang="zh-CN" b="1" dirty="0">
                <a:latin typeface="Lato" charset="0"/>
              </a:endParaRPr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zh-CN" b="1" dirty="0">
                  <a:latin typeface="Lato" charset="0"/>
                </a:rPr>
                <a:t>优雅便捷</a:t>
              </a:r>
              <a:endParaRPr lang="zh-CN" altLang="zh-CN" b="1" dirty="0">
                <a:latin typeface="Lato" charset="0"/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2461889" y="3443873"/>
              <a:ext cx="2066053" cy="1179457"/>
            </a:xfrm>
            <a:prstGeom prst="rect">
              <a:avLst/>
            </a:prstGeom>
            <a:noFill/>
          </p:spPr>
          <p:txBody>
            <a:bodyPr wrap="square" lIns="91440" tIns="274320" rIns="91440" bIns="182880" rtlCol="0">
              <a:spAutoFit/>
            </a:bodyPr>
            <a:lstStyle/>
            <a:p>
              <a:pPr algn="l" rtl="0"/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ADVANTAGE</a:t>
              </a:r>
              <a:br>
                <a:rPr lang="en-US" altLang="zh-CN" sz="20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</a:br>
              <a:endPara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6949" y="1483754"/>
            <a:ext cx="11257173" cy="4595788"/>
            <a:chOff x="-6414777" y="1720749"/>
            <a:chExt cx="13767107" cy="5401458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1351454" y="1720749"/>
              <a:ext cx="520647" cy="228243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标题 11"/>
            <p:cNvSpPr txBox="1"/>
            <p:nvPr/>
          </p:nvSpPr>
          <p:spPr>
            <a:xfrm>
              <a:off x="2753405" y="1871529"/>
              <a:ext cx="3881720" cy="88947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标题 11"/>
            <p:cNvSpPr txBox="1"/>
            <p:nvPr/>
          </p:nvSpPr>
          <p:spPr>
            <a:xfrm>
              <a:off x="3521836" y="5654793"/>
              <a:ext cx="3830494" cy="14674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由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XX</a:t>
              </a:r>
              <a:r>
                <a:rPr lang="zh-CN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中学名师团队携众多富有教学经验的业务骨干老师授课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由资深校长负责学校管理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16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聘请具有丰富教学管理经验的资深老师担任班主任。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-2732156" y="5336217"/>
              <a:ext cx="395634" cy="196818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330622" y="5336217"/>
              <a:ext cx="776348" cy="196818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11"/>
            <p:cNvSpPr txBox="1"/>
            <p:nvPr/>
          </p:nvSpPr>
          <p:spPr>
            <a:xfrm>
              <a:off x="-6414777" y="4258782"/>
              <a:ext cx="3830491" cy="90476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城市中心，</a:t>
              </a:r>
              <a:r>
                <a:rPr lang="zh-CN" altLang="en-US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学校附近，多个校区，</a:t>
              </a:r>
              <a:r>
                <a:rPr lang="zh-CN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闹中取静，环境优雅</a:t>
              </a:r>
              <a:r>
                <a:rPr lang="en-US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交通便利</a:t>
              </a:r>
              <a:r>
                <a:rPr lang="en-US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2300" b="1" dirty="0">
                  <a:solidFill>
                    <a:srgbClr val="002060"/>
                  </a:solidFill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拥有现代化教育教学设施设备。</a:t>
              </a:r>
              <a:r>
                <a:rPr lang="en-US" altLang="zh-CN" sz="11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1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zh-CN" altLang="en-US" sz="11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324236" y="1186500"/>
            <a:ext cx="4024460" cy="1086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依托</a:t>
            </a:r>
            <a:r>
              <a:rPr lang="zh-CN" altLang="en-US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各大</a:t>
            </a:r>
            <a:r>
              <a:rPr lang="zh-CN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中学名师团队</a:t>
            </a:r>
            <a:r>
              <a:rPr lang="en-US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建立规范的教学常规制度</a:t>
            </a:r>
            <a:r>
              <a:rPr lang="en-US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充分发挥名师学科辐射作用</a:t>
            </a:r>
            <a:r>
              <a:rPr lang="en-US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dirty="0">
                <a:solidFill>
                  <a:srgbClr val="EB511F"/>
                </a:solidFill>
                <a:effectLst/>
                <a:ea typeface="等线" panose="02010600030101010101" charset="-122"/>
                <a:cs typeface="Times New Roman" panose="02020603050405020304" pitchFamily="18" charset="0"/>
              </a:rPr>
              <a:t>实行统一备课，确保课堂教学的高质量进行</a:t>
            </a:r>
            <a:endParaRPr lang="zh-CN" altLang="en-US" sz="1100" b="1" dirty="0">
              <a:solidFill>
                <a:srgbClr val="EB5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sym typeface="+mn-ea"/>
                </a:rPr>
                <a:t>精品服务课程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5" name="Rectángulo 13"/>
          <p:cNvSpPr/>
          <p:nvPr/>
        </p:nvSpPr>
        <p:spPr>
          <a:xfrm>
            <a:off x="633725" y="3121716"/>
            <a:ext cx="10959921" cy="141667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4"/>
          <p:cNvSpPr/>
          <p:nvPr/>
        </p:nvSpPr>
        <p:spPr>
          <a:xfrm>
            <a:off x="1106323" y="3411808"/>
            <a:ext cx="1528823" cy="135855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15"/>
          <p:cNvSpPr/>
          <p:nvPr/>
        </p:nvSpPr>
        <p:spPr>
          <a:xfrm>
            <a:off x="2809851" y="3408146"/>
            <a:ext cx="1528823" cy="135855"/>
          </a:xfrm>
          <a:prstGeom prst="rect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16"/>
          <p:cNvSpPr/>
          <p:nvPr/>
        </p:nvSpPr>
        <p:spPr>
          <a:xfrm>
            <a:off x="4508663" y="3409977"/>
            <a:ext cx="1528823" cy="135855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17"/>
          <p:cNvSpPr/>
          <p:nvPr/>
        </p:nvSpPr>
        <p:spPr>
          <a:xfrm>
            <a:off x="6207475" y="3413639"/>
            <a:ext cx="1528823" cy="135855"/>
          </a:xfrm>
          <a:prstGeom prst="rect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8"/>
          <p:cNvSpPr/>
          <p:nvPr/>
        </p:nvSpPr>
        <p:spPr>
          <a:xfrm>
            <a:off x="7906287" y="3415471"/>
            <a:ext cx="1528823" cy="135855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9"/>
          <p:cNvSpPr/>
          <p:nvPr/>
        </p:nvSpPr>
        <p:spPr>
          <a:xfrm>
            <a:off x="9600383" y="3406315"/>
            <a:ext cx="1528823" cy="135855"/>
          </a:xfrm>
          <a:prstGeom prst="rect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20"/>
          <p:cNvCxnSpPr/>
          <p:nvPr/>
        </p:nvCxnSpPr>
        <p:spPr>
          <a:xfrm flipV="1">
            <a:off x="1314222" y="2118582"/>
            <a:ext cx="0" cy="10183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21"/>
          <p:cNvCxnSpPr/>
          <p:nvPr/>
        </p:nvCxnSpPr>
        <p:spPr>
          <a:xfrm flipV="1">
            <a:off x="883916" y="1553806"/>
            <a:ext cx="0" cy="1583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22"/>
          <p:cNvCxnSpPr/>
          <p:nvPr/>
        </p:nvCxnSpPr>
        <p:spPr>
          <a:xfrm flipV="1">
            <a:off x="1731081" y="2587431"/>
            <a:ext cx="0" cy="5495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23"/>
          <p:cNvCxnSpPr/>
          <p:nvPr/>
        </p:nvCxnSpPr>
        <p:spPr>
          <a:xfrm flipV="1">
            <a:off x="11309869" y="1553806"/>
            <a:ext cx="0" cy="1583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24"/>
          <p:cNvCxnSpPr/>
          <p:nvPr/>
        </p:nvCxnSpPr>
        <p:spPr>
          <a:xfrm flipV="1">
            <a:off x="10893011" y="2118582"/>
            <a:ext cx="0" cy="10183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25"/>
          <p:cNvCxnSpPr/>
          <p:nvPr/>
        </p:nvCxnSpPr>
        <p:spPr>
          <a:xfrm flipV="1">
            <a:off x="10503046" y="2572186"/>
            <a:ext cx="0" cy="5495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6"/>
          <p:cNvCxnSpPr/>
          <p:nvPr/>
        </p:nvCxnSpPr>
        <p:spPr>
          <a:xfrm flipV="1">
            <a:off x="6113685" y="2846951"/>
            <a:ext cx="0" cy="3231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8"/>
          <p:cNvSpPr/>
          <p:nvPr/>
        </p:nvSpPr>
        <p:spPr>
          <a:xfrm>
            <a:off x="5496674" y="2535027"/>
            <a:ext cx="13003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SUCCESS</a:t>
            </a:r>
            <a:endParaRPr lang="es-ES" b="1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4" name="Conector recto 34"/>
          <p:cNvCxnSpPr/>
          <p:nvPr/>
        </p:nvCxnSpPr>
        <p:spPr>
          <a:xfrm flipH="1">
            <a:off x="1875449" y="3549494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35"/>
          <p:cNvCxnSpPr/>
          <p:nvPr/>
        </p:nvCxnSpPr>
        <p:spPr>
          <a:xfrm flipH="1">
            <a:off x="3574262" y="3542010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36"/>
          <p:cNvCxnSpPr/>
          <p:nvPr/>
        </p:nvCxnSpPr>
        <p:spPr>
          <a:xfrm flipH="1">
            <a:off x="5273072" y="3542009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37"/>
          <p:cNvCxnSpPr/>
          <p:nvPr/>
        </p:nvCxnSpPr>
        <p:spPr>
          <a:xfrm flipH="1">
            <a:off x="6971885" y="3549493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38"/>
          <p:cNvCxnSpPr/>
          <p:nvPr/>
        </p:nvCxnSpPr>
        <p:spPr>
          <a:xfrm flipH="1">
            <a:off x="8670694" y="3549493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39"/>
          <p:cNvCxnSpPr/>
          <p:nvPr/>
        </p:nvCxnSpPr>
        <p:spPr>
          <a:xfrm flipH="1">
            <a:off x="10364795" y="3529308"/>
            <a:ext cx="1" cy="642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40"/>
          <p:cNvSpPr/>
          <p:nvPr/>
        </p:nvSpPr>
        <p:spPr>
          <a:xfrm>
            <a:off x="1334488" y="4256429"/>
            <a:ext cx="11598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精英强化班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31" name="Rectángulo 41"/>
          <p:cNvSpPr/>
          <p:nvPr/>
        </p:nvSpPr>
        <p:spPr>
          <a:xfrm>
            <a:off x="2925815" y="4197327"/>
            <a:ext cx="1296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基础夯实班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33" name="Rectángulo 43"/>
          <p:cNvSpPr/>
          <p:nvPr/>
        </p:nvSpPr>
        <p:spPr>
          <a:xfrm>
            <a:off x="6253312" y="4307584"/>
            <a:ext cx="1666141" cy="1588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高考志愿填报分析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34" name="Rectángulo 44"/>
          <p:cNvSpPr/>
          <p:nvPr/>
        </p:nvSpPr>
        <p:spPr>
          <a:xfrm>
            <a:off x="7847024" y="4336573"/>
            <a:ext cx="20081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体、艺考班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35" name="Rectángulo 45"/>
          <p:cNvSpPr/>
          <p:nvPr/>
        </p:nvSpPr>
        <p:spPr>
          <a:xfrm>
            <a:off x="4682723" y="4332068"/>
            <a:ext cx="16279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学考、选考班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36" name="Freeform 282"/>
          <p:cNvSpPr>
            <a:spLocks noEditPoints="1"/>
          </p:cNvSpPr>
          <p:nvPr/>
        </p:nvSpPr>
        <p:spPr bwMode="auto">
          <a:xfrm>
            <a:off x="829701" y="1216455"/>
            <a:ext cx="338138" cy="360363"/>
          </a:xfrm>
          <a:custGeom>
            <a:avLst/>
            <a:gdLst>
              <a:gd name="T0" fmla="*/ 6 w 96"/>
              <a:gd name="T1" fmla="*/ 27 h 102"/>
              <a:gd name="T2" fmla="*/ 26 w 96"/>
              <a:gd name="T3" fmla="*/ 27 h 102"/>
              <a:gd name="T4" fmla="*/ 82 w 96"/>
              <a:gd name="T5" fmla="*/ 10 h 102"/>
              <a:gd name="T6" fmla="*/ 91 w 96"/>
              <a:gd name="T7" fmla="*/ 0 h 102"/>
              <a:gd name="T8" fmla="*/ 82 w 96"/>
              <a:gd name="T9" fmla="*/ 10 h 102"/>
              <a:gd name="T10" fmla="*/ 84 w 96"/>
              <a:gd name="T11" fmla="*/ 21 h 102"/>
              <a:gd name="T12" fmla="*/ 96 w 96"/>
              <a:gd name="T13" fmla="*/ 24 h 102"/>
              <a:gd name="T14" fmla="*/ 80 w 96"/>
              <a:gd name="T15" fmla="*/ 39 h 102"/>
              <a:gd name="T16" fmla="*/ 93 w 96"/>
              <a:gd name="T17" fmla="*/ 39 h 102"/>
              <a:gd name="T18" fmla="*/ 80 w 96"/>
              <a:gd name="T19" fmla="*/ 39 h 102"/>
              <a:gd name="T20" fmla="*/ 39 w 96"/>
              <a:gd name="T21" fmla="*/ 43 h 102"/>
              <a:gd name="T22" fmla="*/ 45 w 96"/>
              <a:gd name="T23" fmla="*/ 40 h 102"/>
              <a:gd name="T24" fmla="*/ 64 w 96"/>
              <a:gd name="T25" fmla="*/ 0 h 102"/>
              <a:gd name="T26" fmla="*/ 81 w 96"/>
              <a:gd name="T27" fmla="*/ 22 h 102"/>
              <a:gd name="T28" fmla="*/ 66 w 96"/>
              <a:gd name="T29" fmla="*/ 45 h 102"/>
              <a:gd name="T30" fmla="*/ 66 w 96"/>
              <a:gd name="T31" fmla="*/ 45 h 102"/>
              <a:gd name="T32" fmla="*/ 56 w 96"/>
              <a:gd name="T33" fmla="*/ 43 h 102"/>
              <a:gd name="T34" fmla="*/ 50 w 96"/>
              <a:gd name="T35" fmla="*/ 48 h 102"/>
              <a:gd name="T36" fmla="*/ 42 w 96"/>
              <a:gd name="T37" fmla="*/ 48 h 102"/>
              <a:gd name="T38" fmla="*/ 26 w 96"/>
              <a:gd name="T39" fmla="*/ 52 h 102"/>
              <a:gd name="T40" fmla="*/ 28 w 96"/>
              <a:gd name="T41" fmla="*/ 102 h 102"/>
              <a:gd name="T42" fmla="*/ 18 w 96"/>
              <a:gd name="T43" fmla="*/ 74 h 102"/>
              <a:gd name="T44" fmla="*/ 13 w 96"/>
              <a:gd name="T45" fmla="*/ 102 h 102"/>
              <a:gd name="T46" fmla="*/ 6 w 96"/>
              <a:gd name="T47" fmla="*/ 68 h 102"/>
              <a:gd name="T48" fmla="*/ 4 w 96"/>
              <a:gd name="T49" fmla="*/ 39 h 102"/>
              <a:gd name="T50" fmla="*/ 14 w 96"/>
              <a:gd name="T51" fmla="*/ 40 h 102"/>
              <a:gd name="T52" fmla="*/ 12 w 96"/>
              <a:gd name="T53" fmla="*/ 58 h 102"/>
              <a:gd name="T54" fmla="*/ 16 w 96"/>
              <a:gd name="T55" fmla="*/ 61 h 102"/>
              <a:gd name="T56" fmla="*/ 16 w 96"/>
              <a:gd name="T57" fmla="*/ 61 h 102"/>
              <a:gd name="T58" fmla="*/ 20 w 96"/>
              <a:gd name="T59" fmla="*/ 58 h 102"/>
              <a:gd name="T60" fmla="*/ 18 w 96"/>
              <a:gd name="T61" fmla="*/ 40 h 102"/>
              <a:gd name="T62" fmla="*/ 24 w 96"/>
              <a:gd name="T63" fmla="*/ 39 h 102"/>
              <a:gd name="T64" fmla="*/ 35 w 96"/>
              <a:gd name="T65" fmla="*/ 45 h 102"/>
              <a:gd name="T66" fmla="*/ 35 w 96"/>
              <a:gd name="T67" fmla="*/ 38 h 102"/>
              <a:gd name="T68" fmla="*/ 28 w 96"/>
              <a:gd name="T69" fmla="*/ 29 h 102"/>
              <a:gd name="T70" fmla="*/ 52 w 96"/>
              <a:gd name="T71" fmla="*/ 6 h 102"/>
              <a:gd name="T72" fmla="*/ 72 w 96"/>
              <a:gd name="T73" fmla="*/ 11 h 102"/>
              <a:gd name="T74" fmla="*/ 56 w 96"/>
              <a:gd name="T75" fmla="*/ 11 h 102"/>
              <a:gd name="T76" fmla="*/ 71 w 96"/>
              <a:gd name="T77" fmla="*/ 16 h 102"/>
              <a:gd name="T78" fmla="*/ 58 w 96"/>
              <a:gd name="T79" fmla="*/ 36 h 102"/>
              <a:gd name="T80" fmla="*/ 72 w 96"/>
              <a:gd name="T81" fmla="*/ 34 h 102"/>
              <a:gd name="T82" fmla="*/ 72 w 96"/>
              <a:gd name="T83" fmla="*/ 11 h 102"/>
              <a:gd name="T84" fmla="*/ 55 w 96"/>
              <a:gd name="T85" fmla="*/ 21 h 102"/>
              <a:gd name="T86" fmla="*/ 66 w 96"/>
              <a:gd name="T87" fmla="*/ 1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102">
                <a:moveTo>
                  <a:pt x="16" y="17"/>
                </a:moveTo>
                <a:cubicBezTo>
                  <a:pt x="11" y="17"/>
                  <a:pt x="6" y="21"/>
                  <a:pt x="6" y="27"/>
                </a:cubicBezTo>
                <a:cubicBezTo>
                  <a:pt x="6" y="32"/>
                  <a:pt x="11" y="36"/>
                  <a:pt x="16" y="36"/>
                </a:cubicBezTo>
                <a:cubicBezTo>
                  <a:pt x="21" y="36"/>
                  <a:pt x="26" y="32"/>
                  <a:pt x="26" y="27"/>
                </a:cubicBezTo>
                <a:cubicBezTo>
                  <a:pt x="26" y="21"/>
                  <a:pt x="21" y="17"/>
                  <a:pt x="16" y="17"/>
                </a:cubicBezTo>
                <a:close/>
                <a:moveTo>
                  <a:pt x="82" y="10"/>
                </a:moveTo>
                <a:cubicBezTo>
                  <a:pt x="82" y="7"/>
                  <a:pt x="82" y="7"/>
                  <a:pt x="82" y="7"/>
                </a:cubicBezTo>
                <a:cubicBezTo>
                  <a:pt x="91" y="0"/>
                  <a:pt x="91" y="0"/>
                  <a:pt x="91" y="0"/>
                </a:cubicBezTo>
                <a:cubicBezTo>
                  <a:pt x="93" y="5"/>
                  <a:pt x="93" y="5"/>
                  <a:pt x="93" y="5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4" y="24"/>
                </a:moveTo>
                <a:cubicBezTo>
                  <a:pt x="84" y="21"/>
                  <a:pt x="84" y="21"/>
                  <a:pt x="84" y="21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24"/>
                  <a:pt x="96" y="24"/>
                  <a:pt x="96" y="24"/>
                </a:cubicBezTo>
                <a:cubicBezTo>
                  <a:pt x="84" y="24"/>
                  <a:pt x="84" y="24"/>
                  <a:pt x="84" y="24"/>
                </a:cubicBezTo>
                <a:close/>
                <a:moveTo>
                  <a:pt x="80" y="39"/>
                </a:moveTo>
                <a:cubicBezTo>
                  <a:pt x="81" y="37"/>
                  <a:pt x="81" y="37"/>
                  <a:pt x="81" y="37"/>
                </a:cubicBezTo>
                <a:cubicBezTo>
                  <a:pt x="93" y="39"/>
                  <a:pt x="93" y="39"/>
                  <a:pt x="93" y="39"/>
                </a:cubicBezTo>
                <a:cubicBezTo>
                  <a:pt x="91" y="44"/>
                  <a:pt x="91" y="44"/>
                  <a:pt x="91" y="44"/>
                </a:cubicBezTo>
                <a:cubicBezTo>
                  <a:pt x="80" y="39"/>
                  <a:pt x="80" y="39"/>
                  <a:pt x="80" y="39"/>
                </a:cubicBezTo>
                <a:close/>
                <a:moveTo>
                  <a:pt x="39" y="39"/>
                </a:moveTo>
                <a:cubicBezTo>
                  <a:pt x="39" y="43"/>
                  <a:pt x="39" y="43"/>
                  <a:pt x="39" y="43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0"/>
                  <a:pt x="45" y="40"/>
                  <a:pt x="45" y="40"/>
                </a:cubicBezTo>
                <a:cubicBezTo>
                  <a:pt x="39" y="39"/>
                  <a:pt x="39" y="39"/>
                  <a:pt x="39" y="39"/>
                </a:cubicBezTo>
                <a:close/>
                <a:moveTo>
                  <a:pt x="64" y="0"/>
                </a:moveTo>
                <a:cubicBezTo>
                  <a:pt x="69" y="0"/>
                  <a:pt x="73" y="3"/>
                  <a:pt x="77" y="7"/>
                </a:cubicBezTo>
                <a:cubicBezTo>
                  <a:pt x="80" y="11"/>
                  <a:pt x="81" y="16"/>
                  <a:pt x="81" y="22"/>
                </a:cubicBezTo>
                <a:cubicBezTo>
                  <a:pt x="81" y="28"/>
                  <a:pt x="80" y="34"/>
                  <a:pt x="77" y="38"/>
                </a:cubicBezTo>
                <a:cubicBezTo>
                  <a:pt x="74" y="42"/>
                  <a:pt x="70" y="44"/>
                  <a:pt x="66" y="45"/>
                </a:cubicBezTo>
                <a:cubicBezTo>
                  <a:pt x="66" y="45"/>
                  <a:pt x="66" y="45"/>
                  <a:pt x="66" y="45"/>
                </a:cubicBezTo>
                <a:cubicBezTo>
                  <a:pt x="66" y="45"/>
                  <a:pt x="66" y="45"/>
                  <a:pt x="66" y="45"/>
                </a:cubicBezTo>
                <a:cubicBezTo>
                  <a:pt x="65" y="45"/>
                  <a:pt x="65" y="45"/>
                  <a:pt x="64" y="45"/>
                </a:cubicBezTo>
                <a:cubicBezTo>
                  <a:pt x="61" y="45"/>
                  <a:pt x="59" y="44"/>
                  <a:pt x="56" y="43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8"/>
                  <a:pt x="50" y="48"/>
                  <a:pt x="50" y="48"/>
                </a:cubicBezTo>
                <a:cubicBezTo>
                  <a:pt x="47" y="50"/>
                  <a:pt x="47" y="50"/>
                  <a:pt x="47" y="50"/>
                </a:cubicBezTo>
                <a:cubicBezTo>
                  <a:pt x="42" y="48"/>
                  <a:pt x="42" y="48"/>
                  <a:pt x="42" y="48"/>
                </a:cubicBezTo>
                <a:cubicBezTo>
                  <a:pt x="33" y="54"/>
                  <a:pt x="33" y="54"/>
                  <a:pt x="33" y="54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68"/>
                  <a:pt x="27" y="68"/>
                  <a:pt x="27" y="68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18" y="74"/>
                  <a:pt x="18" y="74"/>
                  <a:pt x="18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4" y="102"/>
                  <a:pt x="4" y="102"/>
                  <a:pt x="4" y="102"/>
                </a:cubicBezTo>
                <a:cubicBezTo>
                  <a:pt x="6" y="68"/>
                  <a:pt x="6" y="68"/>
                  <a:pt x="6" y="68"/>
                </a:cubicBezTo>
                <a:cubicBezTo>
                  <a:pt x="0" y="64"/>
                  <a:pt x="0" y="64"/>
                  <a:pt x="0" y="64"/>
                </a:cubicBezTo>
                <a:cubicBezTo>
                  <a:pt x="4" y="39"/>
                  <a:pt x="4" y="39"/>
                  <a:pt x="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40"/>
                  <a:pt x="14" y="40"/>
                  <a:pt x="14" y="40"/>
                </a:cubicBezTo>
                <a:cubicBezTo>
                  <a:pt x="15" y="42"/>
                  <a:pt x="15" y="42"/>
                  <a:pt x="15" y="42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20" y="58"/>
                  <a:pt x="20" y="58"/>
                  <a:pt x="20" y="58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9"/>
                  <a:pt x="18" y="39"/>
                  <a:pt x="18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32" y="46"/>
                  <a:pt x="32" y="46"/>
                  <a:pt x="32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38"/>
                  <a:pt x="35" y="38"/>
                  <a:pt x="35" y="38"/>
                </a:cubicBezTo>
                <a:cubicBezTo>
                  <a:pt x="28" y="36"/>
                  <a:pt x="28" y="36"/>
                  <a:pt x="28" y="36"/>
                </a:cubicBezTo>
                <a:cubicBezTo>
                  <a:pt x="25" y="35"/>
                  <a:pt x="24" y="32"/>
                  <a:pt x="28" y="29"/>
                </a:cubicBezTo>
                <a:cubicBezTo>
                  <a:pt x="37" y="20"/>
                  <a:pt x="43" y="15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5" y="2"/>
                  <a:pt x="59" y="0"/>
                  <a:pt x="64" y="0"/>
                </a:cubicBezTo>
                <a:close/>
                <a:moveTo>
                  <a:pt x="72" y="11"/>
                </a:moveTo>
                <a:cubicBezTo>
                  <a:pt x="70" y="8"/>
                  <a:pt x="67" y="6"/>
                  <a:pt x="64" y="6"/>
                </a:cubicBezTo>
                <a:cubicBezTo>
                  <a:pt x="61" y="6"/>
                  <a:pt x="58" y="8"/>
                  <a:pt x="56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9"/>
                  <a:pt x="73" y="24"/>
                  <a:pt x="71" y="29"/>
                </a:cubicBezTo>
                <a:cubicBezTo>
                  <a:pt x="58" y="36"/>
                  <a:pt x="58" y="36"/>
                  <a:pt x="58" y="36"/>
                </a:cubicBezTo>
                <a:cubicBezTo>
                  <a:pt x="60" y="38"/>
                  <a:pt x="62" y="39"/>
                  <a:pt x="64" y="39"/>
                </a:cubicBezTo>
                <a:cubicBezTo>
                  <a:pt x="67" y="39"/>
                  <a:pt x="70" y="37"/>
                  <a:pt x="72" y="34"/>
                </a:cubicBezTo>
                <a:cubicBezTo>
                  <a:pt x="74" y="31"/>
                  <a:pt x="75" y="27"/>
                  <a:pt x="75" y="22"/>
                </a:cubicBezTo>
                <a:cubicBezTo>
                  <a:pt x="75" y="18"/>
                  <a:pt x="74" y="14"/>
                  <a:pt x="72" y="11"/>
                </a:cubicBezTo>
                <a:close/>
                <a:moveTo>
                  <a:pt x="56" y="16"/>
                </a:moveTo>
                <a:cubicBezTo>
                  <a:pt x="55" y="18"/>
                  <a:pt x="55" y="19"/>
                  <a:pt x="55" y="21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19"/>
                  <a:pt x="66" y="19"/>
                  <a:pt x="66" y="19"/>
                </a:cubicBezTo>
                <a:cubicBezTo>
                  <a:pt x="62" y="18"/>
                  <a:pt x="59" y="17"/>
                  <a:pt x="56" y="16"/>
                </a:cubicBezTo>
                <a:close/>
              </a:path>
            </a:pathLst>
          </a:custGeom>
          <a:solidFill>
            <a:srgbClr val="166B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Freeform 323"/>
          <p:cNvSpPr>
            <a:spLocks noEditPoints="1"/>
          </p:cNvSpPr>
          <p:nvPr/>
        </p:nvSpPr>
        <p:spPr bwMode="auto">
          <a:xfrm>
            <a:off x="1149292" y="1827976"/>
            <a:ext cx="296863" cy="292100"/>
          </a:xfrm>
          <a:custGeom>
            <a:avLst/>
            <a:gdLst>
              <a:gd name="T0" fmla="*/ 187 w 187"/>
              <a:gd name="T1" fmla="*/ 0 h 184"/>
              <a:gd name="T2" fmla="*/ 178 w 187"/>
              <a:gd name="T3" fmla="*/ 18 h 184"/>
              <a:gd name="T4" fmla="*/ 187 w 187"/>
              <a:gd name="T5" fmla="*/ 113 h 184"/>
              <a:gd name="T6" fmla="*/ 103 w 187"/>
              <a:gd name="T7" fmla="*/ 131 h 184"/>
              <a:gd name="T8" fmla="*/ 140 w 187"/>
              <a:gd name="T9" fmla="*/ 166 h 184"/>
              <a:gd name="T10" fmla="*/ 47 w 187"/>
              <a:gd name="T11" fmla="*/ 184 h 184"/>
              <a:gd name="T12" fmla="*/ 85 w 187"/>
              <a:gd name="T13" fmla="*/ 166 h 184"/>
              <a:gd name="T14" fmla="*/ 0 w 187"/>
              <a:gd name="T15" fmla="*/ 131 h 184"/>
              <a:gd name="T16" fmla="*/ 7 w 187"/>
              <a:gd name="T17" fmla="*/ 113 h 184"/>
              <a:gd name="T18" fmla="*/ 0 w 187"/>
              <a:gd name="T19" fmla="*/ 18 h 184"/>
              <a:gd name="T20" fmla="*/ 0 w 187"/>
              <a:gd name="T21" fmla="*/ 0 h 184"/>
              <a:gd name="T22" fmla="*/ 134 w 187"/>
              <a:gd name="T23" fmla="*/ 44 h 184"/>
              <a:gd name="T24" fmla="*/ 127 w 187"/>
              <a:gd name="T25" fmla="*/ 49 h 184"/>
              <a:gd name="T26" fmla="*/ 83 w 187"/>
              <a:gd name="T27" fmla="*/ 58 h 184"/>
              <a:gd name="T28" fmla="*/ 80 w 187"/>
              <a:gd name="T29" fmla="*/ 55 h 184"/>
              <a:gd name="T30" fmla="*/ 56 w 187"/>
              <a:gd name="T31" fmla="*/ 73 h 184"/>
              <a:gd name="T32" fmla="*/ 94 w 187"/>
              <a:gd name="T33" fmla="*/ 71 h 184"/>
              <a:gd name="T34" fmla="*/ 98 w 187"/>
              <a:gd name="T35" fmla="*/ 73 h 184"/>
              <a:gd name="T36" fmla="*/ 131 w 187"/>
              <a:gd name="T37" fmla="*/ 58 h 184"/>
              <a:gd name="T38" fmla="*/ 140 w 187"/>
              <a:gd name="T39" fmla="*/ 44 h 184"/>
              <a:gd name="T40" fmla="*/ 125 w 187"/>
              <a:gd name="T41" fmla="*/ 64 h 184"/>
              <a:gd name="T42" fmla="*/ 134 w 187"/>
              <a:gd name="T43" fmla="*/ 93 h 184"/>
              <a:gd name="T44" fmla="*/ 125 w 187"/>
              <a:gd name="T45" fmla="*/ 64 h 184"/>
              <a:gd name="T46" fmla="*/ 111 w 187"/>
              <a:gd name="T47" fmla="*/ 73 h 184"/>
              <a:gd name="T48" fmla="*/ 120 w 187"/>
              <a:gd name="T49" fmla="*/ 93 h 184"/>
              <a:gd name="T50" fmla="*/ 111 w 187"/>
              <a:gd name="T51" fmla="*/ 73 h 184"/>
              <a:gd name="T52" fmla="*/ 96 w 187"/>
              <a:gd name="T53" fmla="*/ 84 h 184"/>
              <a:gd name="T54" fmla="*/ 105 w 187"/>
              <a:gd name="T55" fmla="*/ 93 h 184"/>
              <a:gd name="T56" fmla="*/ 96 w 187"/>
              <a:gd name="T57" fmla="*/ 84 h 184"/>
              <a:gd name="T58" fmla="*/ 83 w 187"/>
              <a:gd name="T59" fmla="*/ 75 h 184"/>
              <a:gd name="T60" fmla="*/ 91 w 187"/>
              <a:gd name="T61" fmla="*/ 93 h 184"/>
              <a:gd name="T62" fmla="*/ 83 w 187"/>
              <a:gd name="T63" fmla="*/ 75 h 184"/>
              <a:gd name="T64" fmla="*/ 69 w 187"/>
              <a:gd name="T65" fmla="*/ 75 h 184"/>
              <a:gd name="T66" fmla="*/ 78 w 187"/>
              <a:gd name="T67" fmla="*/ 93 h 184"/>
              <a:gd name="T68" fmla="*/ 69 w 187"/>
              <a:gd name="T69" fmla="*/ 75 h 184"/>
              <a:gd name="T70" fmla="*/ 54 w 187"/>
              <a:gd name="T71" fmla="*/ 80 h 184"/>
              <a:gd name="T72" fmla="*/ 63 w 187"/>
              <a:gd name="T73" fmla="*/ 93 h 184"/>
              <a:gd name="T74" fmla="*/ 54 w 187"/>
              <a:gd name="T75" fmla="*/ 80 h 184"/>
              <a:gd name="T76" fmla="*/ 160 w 187"/>
              <a:gd name="T77" fmla="*/ 20 h 184"/>
              <a:gd name="T78" fmla="*/ 27 w 187"/>
              <a:gd name="T79" fmla="*/ 111 h 184"/>
              <a:gd name="T80" fmla="*/ 160 w 187"/>
              <a:gd name="T81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7" h="184">
                <a:moveTo>
                  <a:pt x="0" y="0"/>
                </a:moveTo>
                <a:lnTo>
                  <a:pt x="187" y="0"/>
                </a:lnTo>
                <a:lnTo>
                  <a:pt x="187" y="18"/>
                </a:lnTo>
                <a:lnTo>
                  <a:pt x="178" y="18"/>
                </a:lnTo>
                <a:lnTo>
                  <a:pt x="178" y="113"/>
                </a:lnTo>
                <a:lnTo>
                  <a:pt x="187" y="113"/>
                </a:lnTo>
                <a:lnTo>
                  <a:pt x="187" y="131"/>
                </a:lnTo>
                <a:lnTo>
                  <a:pt x="103" y="131"/>
                </a:lnTo>
                <a:lnTo>
                  <a:pt x="103" y="166"/>
                </a:lnTo>
                <a:lnTo>
                  <a:pt x="140" y="166"/>
                </a:lnTo>
                <a:lnTo>
                  <a:pt x="140" y="184"/>
                </a:lnTo>
                <a:lnTo>
                  <a:pt x="47" y="184"/>
                </a:lnTo>
                <a:lnTo>
                  <a:pt x="47" y="166"/>
                </a:lnTo>
                <a:lnTo>
                  <a:pt x="85" y="166"/>
                </a:lnTo>
                <a:lnTo>
                  <a:pt x="85" y="131"/>
                </a:lnTo>
                <a:lnTo>
                  <a:pt x="0" y="131"/>
                </a:lnTo>
                <a:lnTo>
                  <a:pt x="0" y="113"/>
                </a:lnTo>
                <a:lnTo>
                  <a:pt x="7" y="113"/>
                </a:lnTo>
                <a:lnTo>
                  <a:pt x="7" y="18"/>
                </a:lnTo>
                <a:lnTo>
                  <a:pt x="0" y="18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40" y="44"/>
                </a:moveTo>
                <a:lnTo>
                  <a:pt x="134" y="44"/>
                </a:lnTo>
                <a:lnTo>
                  <a:pt x="125" y="44"/>
                </a:lnTo>
                <a:lnTo>
                  <a:pt x="127" y="49"/>
                </a:lnTo>
                <a:lnTo>
                  <a:pt x="96" y="66"/>
                </a:lnTo>
                <a:lnTo>
                  <a:pt x="83" y="58"/>
                </a:lnTo>
                <a:lnTo>
                  <a:pt x="83" y="55"/>
                </a:lnTo>
                <a:lnTo>
                  <a:pt x="80" y="55"/>
                </a:lnTo>
                <a:lnTo>
                  <a:pt x="54" y="66"/>
                </a:lnTo>
                <a:lnTo>
                  <a:pt x="56" y="73"/>
                </a:lnTo>
                <a:lnTo>
                  <a:pt x="80" y="62"/>
                </a:lnTo>
                <a:lnTo>
                  <a:pt x="94" y="71"/>
                </a:lnTo>
                <a:lnTo>
                  <a:pt x="96" y="73"/>
                </a:lnTo>
                <a:lnTo>
                  <a:pt x="98" y="73"/>
                </a:lnTo>
                <a:lnTo>
                  <a:pt x="129" y="53"/>
                </a:lnTo>
                <a:lnTo>
                  <a:pt x="131" y="58"/>
                </a:lnTo>
                <a:lnTo>
                  <a:pt x="136" y="51"/>
                </a:lnTo>
                <a:lnTo>
                  <a:pt x="140" y="44"/>
                </a:lnTo>
                <a:lnTo>
                  <a:pt x="140" y="44"/>
                </a:lnTo>
                <a:close/>
                <a:moveTo>
                  <a:pt x="125" y="64"/>
                </a:moveTo>
                <a:lnTo>
                  <a:pt x="125" y="93"/>
                </a:lnTo>
                <a:lnTo>
                  <a:pt x="134" y="93"/>
                </a:lnTo>
                <a:lnTo>
                  <a:pt x="134" y="64"/>
                </a:lnTo>
                <a:lnTo>
                  <a:pt x="125" y="64"/>
                </a:lnTo>
                <a:lnTo>
                  <a:pt x="125" y="64"/>
                </a:lnTo>
                <a:close/>
                <a:moveTo>
                  <a:pt x="111" y="73"/>
                </a:moveTo>
                <a:lnTo>
                  <a:pt x="111" y="93"/>
                </a:lnTo>
                <a:lnTo>
                  <a:pt x="120" y="93"/>
                </a:lnTo>
                <a:lnTo>
                  <a:pt x="120" y="73"/>
                </a:lnTo>
                <a:lnTo>
                  <a:pt x="111" y="73"/>
                </a:lnTo>
                <a:lnTo>
                  <a:pt x="111" y="73"/>
                </a:lnTo>
                <a:close/>
                <a:moveTo>
                  <a:pt x="96" y="84"/>
                </a:moveTo>
                <a:lnTo>
                  <a:pt x="96" y="93"/>
                </a:lnTo>
                <a:lnTo>
                  <a:pt x="105" y="93"/>
                </a:lnTo>
                <a:lnTo>
                  <a:pt x="105" y="84"/>
                </a:lnTo>
                <a:lnTo>
                  <a:pt x="96" y="84"/>
                </a:lnTo>
                <a:lnTo>
                  <a:pt x="96" y="84"/>
                </a:lnTo>
                <a:close/>
                <a:moveTo>
                  <a:pt x="83" y="75"/>
                </a:moveTo>
                <a:lnTo>
                  <a:pt x="83" y="93"/>
                </a:lnTo>
                <a:lnTo>
                  <a:pt x="91" y="93"/>
                </a:lnTo>
                <a:lnTo>
                  <a:pt x="91" y="75"/>
                </a:lnTo>
                <a:lnTo>
                  <a:pt x="83" y="75"/>
                </a:lnTo>
                <a:lnTo>
                  <a:pt x="83" y="75"/>
                </a:lnTo>
                <a:close/>
                <a:moveTo>
                  <a:pt x="69" y="75"/>
                </a:moveTo>
                <a:lnTo>
                  <a:pt x="69" y="93"/>
                </a:lnTo>
                <a:lnTo>
                  <a:pt x="78" y="93"/>
                </a:lnTo>
                <a:lnTo>
                  <a:pt x="78" y="75"/>
                </a:lnTo>
                <a:lnTo>
                  <a:pt x="69" y="75"/>
                </a:lnTo>
                <a:lnTo>
                  <a:pt x="69" y="75"/>
                </a:lnTo>
                <a:close/>
                <a:moveTo>
                  <a:pt x="54" y="80"/>
                </a:moveTo>
                <a:lnTo>
                  <a:pt x="54" y="93"/>
                </a:lnTo>
                <a:lnTo>
                  <a:pt x="63" y="93"/>
                </a:lnTo>
                <a:lnTo>
                  <a:pt x="63" y="80"/>
                </a:lnTo>
                <a:lnTo>
                  <a:pt x="54" y="80"/>
                </a:lnTo>
                <a:lnTo>
                  <a:pt x="54" y="80"/>
                </a:lnTo>
                <a:close/>
                <a:moveTo>
                  <a:pt x="160" y="20"/>
                </a:moveTo>
                <a:lnTo>
                  <a:pt x="27" y="20"/>
                </a:lnTo>
                <a:lnTo>
                  <a:pt x="27" y="111"/>
                </a:lnTo>
                <a:lnTo>
                  <a:pt x="160" y="111"/>
                </a:lnTo>
                <a:lnTo>
                  <a:pt x="160" y="20"/>
                </a:lnTo>
                <a:close/>
              </a:path>
            </a:pathLst>
          </a:custGeom>
          <a:solidFill>
            <a:srgbClr val="166B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Freeform 257"/>
          <p:cNvSpPr>
            <a:spLocks noEditPoints="1"/>
          </p:cNvSpPr>
          <p:nvPr/>
        </p:nvSpPr>
        <p:spPr bwMode="auto">
          <a:xfrm>
            <a:off x="1582612" y="2263756"/>
            <a:ext cx="331788" cy="347663"/>
          </a:xfrm>
          <a:custGeom>
            <a:avLst/>
            <a:gdLst>
              <a:gd name="T0" fmla="*/ 160 w 209"/>
              <a:gd name="T1" fmla="*/ 28 h 219"/>
              <a:gd name="T2" fmla="*/ 169 w 209"/>
              <a:gd name="T3" fmla="*/ 9 h 219"/>
              <a:gd name="T4" fmla="*/ 140 w 209"/>
              <a:gd name="T5" fmla="*/ 17 h 219"/>
              <a:gd name="T6" fmla="*/ 7 w 209"/>
              <a:gd name="T7" fmla="*/ 148 h 219"/>
              <a:gd name="T8" fmla="*/ 29 w 209"/>
              <a:gd name="T9" fmla="*/ 208 h 219"/>
              <a:gd name="T10" fmla="*/ 29 w 209"/>
              <a:gd name="T11" fmla="*/ 159 h 219"/>
              <a:gd name="T12" fmla="*/ 100 w 209"/>
              <a:gd name="T13" fmla="*/ 108 h 219"/>
              <a:gd name="T14" fmla="*/ 109 w 209"/>
              <a:gd name="T15" fmla="*/ 86 h 219"/>
              <a:gd name="T16" fmla="*/ 80 w 209"/>
              <a:gd name="T17" fmla="*/ 97 h 219"/>
              <a:gd name="T18" fmla="*/ 71 w 209"/>
              <a:gd name="T19" fmla="*/ 93 h 219"/>
              <a:gd name="T20" fmla="*/ 109 w 209"/>
              <a:gd name="T21" fmla="*/ 77 h 219"/>
              <a:gd name="T22" fmla="*/ 124 w 209"/>
              <a:gd name="T23" fmla="*/ 86 h 219"/>
              <a:gd name="T24" fmla="*/ 124 w 209"/>
              <a:gd name="T25" fmla="*/ 17 h 219"/>
              <a:gd name="T26" fmla="*/ 169 w 209"/>
              <a:gd name="T27" fmla="*/ 0 h 219"/>
              <a:gd name="T28" fmla="*/ 171 w 209"/>
              <a:gd name="T29" fmla="*/ 0 h 219"/>
              <a:gd name="T30" fmla="*/ 209 w 209"/>
              <a:gd name="T31" fmla="*/ 17 h 219"/>
              <a:gd name="T32" fmla="*/ 160 w 209"/>
              <a:gd name="T33" fmla="*/ 175 h 219"/>
              <a:gd name="T34" fmla="*/ 146 w 209"/>
              <a:gd name="T35" fmla="*/ 168 h 219"/>
              <a:gd name="T36" fmla="*/ 100 w 209"/>
              <a:gd name="T37" fmla="*/ 197 h 219"/>
              <a:gd name="T38" fmla="*/ 82 w 209"/>
              <a:gd name="T39" fmla="*/ 188 h 219"/>
              <a:gd name="T40" fmla="*/ 35 w 209"/>
              <a:gd name="T41" fmla="*/ 219 h 219"/>
              <a:gd name="T42" fmla="*/ 2 w 209"/>
              <a:gd name="T43" fmla="*/ 204 h 219"/>
              <a:gd name="T44" fmla="*/ 0 w 209"/>
              <a:gd name="T45" fmla="*/ 202 h 219"/>
              <a:gd name="T46" fmla="*/ 0 w 209"/>
              <a:gd name="T47" fmla="*/ 139 h 219"/>
              <a:gd name="T48" fmla="*/ 42 w 209"/>
              <a:gd name="T49" fmla="*/ 122 h 219"/>
              <a:gd name="T50" fmla="*/ 44 w 209"/>
              <a:gd name="T51" fmla="*/ 122 h 219"/>
              <a:gd name="T52" fmla="*/ 82 w 209"/>
              <a:gd name="T53" fmla="*/ 139 h 219"/>
              <a:gd name="T54" fmla="*/ 93 w 209"/>
              <a:gd name="T55" fmla="*/ 186 h 219"/>
              <a:gd name="T56" fmla="*/ 71 w 209"/>
              <a:gd name="T57" fmla="*/ 108 h 219"/>
              <a:gd name="T58" fmla="*/ 64 w 209"/>
              <a:gd name="T59" fmla="*/ 131 h 219"/>
              <a:gd name="T60" fmla="*/ 64 w 209"/>
              <a:gd name="T61" fmla="*/ 97 h 219"/>
              <a:gd name="T62" fmla="*/ 131 w 209"/>
              <a:gd name="T63" fmla="*/ 88 h 219"/>
              <a:gd name="T64" fmla="*/ 146 w 209"/>
              <a:gd name="T65" fmla="*/ 97 h 219"/>
              <a:gd name="T66" fmla="*/ 153 w 209"/>
              <a:gd name="T67" fmla="*/ 164 h 219"/>
              <a:gd name="T68" fmla="*/ 131 w 209"/>
              <a:gd name="T69" fmla="*/ 28 h 219"/>
              <a:gd name="T70" fmla="*/ 131 w 209"/>
              <a:gd name="T71" fmla="*/ 88 h 219"/>
              <a:gd name="T72" fmla="*/ 35 w 209"/>
              <a:gd name="T73" fmla="*/ 148 h 219"/>
              <a:gd name="T74" fmla="*/ 44 w 209"/>
              <a:gd name="T75" fmla="*/ 128 h 219"/>
              <a:gd name="T76" fmla="*/ 15 w 209"/>
              <a:gd name="T77" fmla="*/ 139 h 219"/>
              <a:gd name="T78" fmla="*/ 162 w 209"/>
              <a:gd name="T79" fmla="*/ 35 h 219"/>
              <a:gd name="T80" fmla="*/ 160 w 209"/>
              <a:gd name="T81" fmla="*/ 3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9" h="219">
                <a:moveTo>
                  <a:pt x="140" y="17"/>
                </a:moveTo>
                <a:lnTo>
                  <a:pt x="160" y="28"/>
                </a:lnTo>
                <a:lnTo>
                  <a:pt x="189" y="17"/>
                </a:lnTo>
                <a:lnTo>
                  <a:pt x="169" y="9"/>
                </a:lnTo>
                <a:lnTo>
                  <a:pt x="140" y="17"/>
                </a:lnTo>
                <a:lnTo>
                  <a:pt x="140" y="17"/>
                </a:lnTo>
                <a:close/>
                <a:moveTo>
                  <a:pt x="29" y="159"/>
                </a:moveTo>
                <a:lnTo>
                  <a:pt x="7" y="148"/>
                </a:lnTo>
                <a:lnTo>
                  <a:pt x="7" y="199"/>
                </a:lnTo>
                <a:lnTo>
                  <a:pt x="29" y="208"/>
                </a:lnTo>
                <a:lnTo>
                  <a:pt x="29" y="159"/>
                </a:lnTo>
                <a:lnTo>
                  <a:pt x="29" y="159"/>
                </a:lnTo>
                <a:close/>
                <a:moveTo>
                  <a:pt x="80" y="97"/>
                </a:moveTo>
                <a:lnTo>
                  <a:pt x="100" y="108"/>
                </a:lnTo>
                <a:lnTo>
                  <a:pt x="129" y="95"/>
                </a:lnTo>
                <a:lnTo>
                  <a:pt x="109" y="86"/>
                </a:lnTo>
                <a:lnTo>
                  <a:pt x="80" y="97"/>
                </a:lnTo>
                <a:lnTo>
                  <a:pt x="80" y="97"/>
                </a:lnTo>
                <a:close/>
                <a:moveTo>
                  <a:pt x="64" y="97"/>
                </a:moveTo>
                <a:lnTo>
                  <a:pt x="71" y="93"/>
                </a:lnTo>
                <a:lnTo>
                  <a:pt x="106" y="80"/>
                </a:lnTo>
                <a:lnTo>
                  <a:pt x="109" y="77"/>
                </a:lnTo>
                <a:lnTo>
                  <a:pt x="109" y="80"/>
                </a:lnTo>
                <a:lnTo>
                  <a:pt x="124" y="86"/>
                </a:lnTo>
                <a:lnTo>
                  <a:pt x="124" y="24"/>
                </a:lnTo>
                <a:lnTo>
                  <a:pt x="124" y="17"/>
                </a:lnTo>
                <a:lnTo>
                  <a:pt x="131" y="15"/>
                </a:lnTo>
                <a:lnTo>
                  <a:pt x="169" y="0"/>
                </a:lnTo>
                <a:lnTo>
                  <a:pt x="169" y="0"/>
                </a:lnTo>
                <a:lnTo>
                  <a:pt x="171" y="0"/>
                </a:lnTo>
                <a:lnTo>
                  <a:pt x="200" y="15"/>
                </a:lnTo>
                <a:lnTo>
                  <a:pt x="209" y="17"/>
                </a:lnTo>
                <a:lnTo>
                  <a:pt x="209" y="157"/>
                </a:lnTo>
                <a:lnTo>
                  <a:pt x="160" y="175"/>
                </a:lnTo>
                <a:lnTo>
                  <a:pt x="155" y="173"/>
                </a:lnTo>
                <a:lnTo>
                  <a:pt x="146" y="168"/>
                </a:lnTo>
                <a:lnTo>
                  <a:pt x="146" y="179"/>
                </a:lnTo>
                <a:lnTo>
                  <a:pt x="100" y="197"/>
                </a:lnTo>
                <a:lnTo>
                  <a:pt x="93" y="195"/>
                </a:lnTo>
                <a:lnTo>
                  <a:pt x="82" y="188"/>
                </a:lnTo>
                <a:lnTo>
                  <a:pt x="82" y="204"/>
                </a:lnTo>
                <a:lnTo>
                  <a:pt x="35" y="219"/>
                </a:lnTo>
                <a:lnTo>
                  <a:pt x="31" y="217"/>
                </a:lnTo>
                <a:lnTo>
                  <a:pt x="2" y="204"/>
                </a:lnTo>
                <a:lnTo>
                  <a:pt x="0" y="204"/>
                </a:lnTo>
                <a:lnTo>
                  <a:pt x="0" y="202"/>
                </a:lnTo>
                <a:lnTo>
                  <a:pt x="0" y="144"/>
                </a:lnTo>
                <a:lnTo>
                  <a:pt x="0" y="139"/>
                </a:lnTo>
                <a:lnTo>
                  <a:pt x="7" y="135"/>
                </a:lnTo>
                <a:lnTo>
                  <a:pt x="42" y="122"/>
                </a:lnTo>
                <a:lnTo>
                  <a:pt x="44" y="119"/>
                </a:lnTo>
                <a:lnTo>
                  <a:pt x="44" y="122"/>
                </a:lnTo>
                <a:lnTo>
                  <a:pt x="75" y="135"/>
                </a:lnTo>
                <a:lnTo>
                  <a:pt x="82" y="139"/>
                </a:lnTo>
                <a:lnTo>
                  <a:pt x="82" y="182"/>
                </a:lnTo>
                <a:lnTo>
                  <a:pt x="93" y="186"/>
                </a:lnTo>
                <a:lnTo>
                  <a:pt x="93" y="117"/>
                </a:lnTo>
                <a:lnTo>
                  <a:pt x="71" y="108"/>
                </a:lnTo>
                <a:lnTo>
                  <a:pt x="71" y="133"/>
                </a:lnTo>
                <a:lnTo>
                  <a:pt x="64" y="131"/>
                </a:lnTo>
                <a:lnTo>
                  <a:pt x="64" y="102"/>
                </a:lnTo>
                <a:lnTo>
                  <a:pt x="64" y="97"/>
                </a:lnTo>
                <a:lnTo>
                  <a:pt x="64" y="97"/>
                </a:lnTo>
                <a:close/>
                <a:moveTo>
                  <a:pt x="131" y="88"/>
                </a:moveTo>
                <a:lnTo>
                  <a:pt x="140" y="93"/>
                </a:lnTo>
                <a:lnTo>
                  <a:pt x="146" y="97"/>
                </a:lnTo>
                <a:lnTo>
                  <a:pt x="146" y="162"/>
                </a:lnTo>
                <a:lnTo>
                  <a:pt x="153" y="164"/>
                </a:lnTo>
                <a:lnTo>
                  <a:pt x="153" y="40"/>
                </a:lnTo>
                <a:lnTo>
                  <a:pt x="131" y="28"/>
                </a:lnTo>
                <a:lnTo>
                  <a:pt x="131" y="88"/>
                </a:lnTo>
                <a:lnTo>
                  <a:pt x="131" y="88"/>
                </a:lnTo>
                <a:close/>
                <a:moveTo>
                  <a:pt x="15" y="139"/>
                </a:moveTo>
                <a:lnTo>
                  <a:pt x="35" y="148"/>
                </a:lnTo>
                <a:lnTo>
                  <a:pt x="64" y="137"/>
                </a:lnTo>
                <a:lnTo>
                  <a:pt x="44" y="128"/>
                </a:lnTo>
                <a:lnTo>
                  <a:pt x="15" y="139"/>
                </a:lnTo>
                <a:lnTo>
                  <a:pt x="15" y="139"/>
                </a:lnTo>
                <a:close/>
                <a:moveTo>
                  <a:pt x="160" y="35"/>
                </a:moveTo>
                <a:lnTo>
                  <a:pt x="162" y="35"/>
                </a:lnTo>
                <a:lnTo>
                  <a:pt x="160" y="35"/>
                </a:lnTo>
                <a:lnTo>
                  <a:pt x="160" y="35"/>
                </a:lnTo>
                <a:lnTo>
                  <a:pt x="160" y="35"/>
                </a:lnTo>
                <a:close/>
              </a:path>
            </a:pathLst>
          </a:custGeom>
          <a:solidFill>
            <a:srgbClr val="166B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Freeform 14"/>
          <p:cNvSpPr>
            <a:spLocks noEditPoints="1"/>
          </p:cNvSpPr>
          <p:nvPr/>
        </p:nvSpPr>
        <p:spPr bwMode="auto">
          <a:xfrm>
            <a:off x="5353395" y="1309333"/>
            <a:ext cx="1500443" cy="1231886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rgbClr val="EB51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554808" y="4332068"/>
            <a:ext cx="21593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新高考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  <a:p>
            <a:pPr algn="ct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Lato Regular"/>
              </a:rPr>
              <a:t>选课辅导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Lato Regular"/>
            </a:endParaRPr>
          </a:p>
        </p:txBody>
      </p:sp>
      <p:sp>
        <p:nvSpPr>
          <p:cNvPr id="44" name="Shape 4551"/>
          <p:cNvSpPr/>
          <p:nvPr/>
        </p:nvSpPr>
        <p:spPr>
          <a:xfrm rot="20993668">
            <a:off x="9872435" y="1027177"/>
            <a:ext cx="1524087" cy="14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8" h="21258" extrusionOk="0">
                <a:moveTo>
                  <a:pt x="5765" y="18592"/>
                </a:moveTo>
                <a:cubicBezTo>
                  <a:pt x="5942" y="18678"/>
                  <a:pt x="6028" y="18769"/>
                  <a:pt x="6206" y="18856"/>
                </a:cubicBezTo>
                <a:cubicBezTo>
                  <a:pt x="6028" y="19033"/>
                  <a:pt x="5852" y="19300"/>
                  <a:pt x="5674" y="19477"/>
                </a:cubicBezTo>
                <a:cubicBezTo>
                  <a:pt x="3638" y="21514"/>
                  <a:pt x="12" y="21246"/>
                  <a:pt x="12" y="21246"/>
                </a:cubicBezTo>
                <a:cubicBezTo>
                  <a:pt x="12" y="21246"/>
                  <a:pt x="-256" y="17619"/>
                  <a:pt x="1780" y="15583"/>
                </a:cubicBezTo>
                <a:cubicBezTo>
                  <a:pt x="1957" y="15406"/>
                  <a:pt x="2225" y="15229"/>
                  <a:pt x="2402" y="15051"/>
                </a:cubicBezTo>
                <a:cubicBezTo>
                  <a:pt x="2489" y="15229"/>
                  <a:pt x="2575" y="15315"/>
                  <a:pt x="2666" y="15492"/>
                </a:cubicBezTo>
                <a:cubicBezTo>
                  <a:pt x="1338" y="17173"/>
                  <a:pt x="1516" y="19741"/>
                  <a:pt x="1516" y="19741"/>
                </a:cubicBezTo>
                <a:cubicBezTo>
                  <a:pt x="1516" y="19741"/>
                  <a:pt x="4084" y="19919"/>
                  <a:pt x="5765" y="18592"/>
                </a:cubicBezTo>
                <a:cubicBezTo>
                  <a:pt x="5765" y="18592"/>
                  <a:pt x="5765" y="18592"/>
                  <a:pt x="5765" y="18592"/>
                </a:cubicBezTo>
                <a:close/>
                <a:moveTo>
                  <a:pt x="15059" y="7966"/>
                </a:moveTo>
                <a:cubicBezTo>
                  <a:pt x="14086" y="7966"/>
                  <a:pt x="13291" y="7171"/>
                  <a:pt x="13291" y="6199"/>
                </a:cubicBezTo>
                <a:cubicBezTo>
                  <a:pt x="13291" y="5222"/>
                  <a:pt x="14086" y="4426"/>
                  <a:pt x="15059" y="4426"/>
                </a:cubicBezTo>
                <a:cubicBezTo>
                  <a:pt x="16036" y="4426"/>
                  <a:pt x="16831" y="5222"/>
                  <a:pt x="16831" y="6199"/>
                </a:cubicBezTo>
                <a:cubicBezTo>
                  <a:pt x="16831" y="7171"/>
                  <a:pt x="16036" y="7966"/>
                  <a:pt x="15059" y="7966"/>
                </a:cubicBezTo>
                <a:cubicBezTo>
                  <a:pt x="15059" y="7966"/>
                  <a:pt x="15059" y="7966"/>
                  <a:pt x="15059" y="7966"/>
                </a:cubicBezTo>
                <a:close/>
                <a:moveTo>
                  <a:pt x="21258" y="0"/>
                </a:moveTo>
                <a:cubicBezTo>
                  <a:pt x="21258" y="0"/>
                  <a:pt x="18067" y="-86"/>
                  <a:pt x="14882" y="1504"/>
                </a:cubicBezTo>
                <a:cubicBezTo>
                  <a:pt x="13909" y="1949"/>
                  <a:pt x="12845" y="2658"/>
                  <a:pt x="11960" y="3540"/>
                </a:cubicBezTo>
                <a:cubicBezTo>
                  <a:pt x="10529" y="4975"/>
                  <a:pt x="8307" y="7608"/>
                  <a:pt x="6556" y="9739"/>
                </a:cubicBezTo>
                <a:lnTo>
                  <a:pt x="2666" y="9739"/>
                </a:lnTo>
                <a:lnTo>
                  <a:pt x="894" y="12393"/>
                </a:lnTo>
                <a:lnTo>
                  <a:pt x="3897" y="13204"/>
                </a:lnTo>
                <a:cubicBezTo>
                  <a:pt x="3906" y="13314"/>
                  <a:pt x="3937" y="13465"/>
                  <a:pt x="4019" y="13671"/>
                </a:cubicBezTo>
                <a:lnTo>
                  <a:pt x="3552" y="14697"/>
                </a:lnTo>
                <a:cubicBezTo>
                  <a:pt x="3552" y="14697"/>
                  <a:pt x="3375" y="15051"/>
                  <a:pt x="4702" y="16466"/>
                </a:cubicBezTo>
                <a:cubicBezTo>
                  <a:pt x="6119" y="17883"/>
                  <a:pt x="6561" y="17705"/>
                  <a:pt x="6561" y="17705"/>
                </a:cubicBezTo>
                <a:lnTo>
                  <a:pt x="7663" y="17204"/>
                </a:lnTo>
                <a:cubicBezTo>
                  <a:pt x="7827" y="17256"/>
                  <a:pt x="7948" y="17274"/>
                  <a:pt x="8030" y="17274"/>
                </a:cubicBezTo>
                <a:lnTo>
                  <a:pt x="8864" y="20360"/>
                </a:lnTo>
                <a:lnTo>
                  <a:pt x="11519" y="18592"/>
                </a:lnTo>
                <a:lnTo>
                  <a:pt x="11519" y="14580"/>
                </a:lnTo>
                <a:cubicBezTo>
                  <a:pt x="13663" y="12847"/>
                  <a:pt x="16295" y="10668"/>
                  <a:pt x="17717" y="9294"/>
                </a:cubicBezTo>
                <a:cubicBezTo>
                  <a:pt x="18603" y="8412"/>
                  <a:pt x="19308" y="7349"/>
                  <a:pt x="19840" y="6376"/>
                </a:cubicBezTo>
                <a:cubicBezTo>
                  <a:pt x="21344" y="3186"/>
                  <a:pt x="21258" y="0"/>
                  <a:pt x="21258" y="0"/>
                </a:cubicBezTo>
                <a:cubicBezTo>
                  <a:pt x="21258" y="0"/>
                  <a:pt x="21258" y="0"/>
                  <a:pt x="21258" y="0"/>
                </a:cubicBezTo>
                <a:close/>
              </a:path>
            </a:pathLst>
          </a:custGeom>
          <a:solidFill>
            <a:srgbClr val="10746A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51" name="六边形 50"/>
          <p:cNvSpPr>
            <a:spLocks noChangeAspect="1"/>
          </p:cNvSpPr>
          <p:nvPr/>
        </p:nvSpPr>
        <p:spPr>
          <a:xfrm rot="-10800000">
            <a:off x="4224020" y="5826125"/>
            <a:ext cx="3780155" cy="964565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/>
          </a:p>
        </p:txBody>
      </p:sp>
      <p:sp>
        <p:nvSpPr>
          <p:cNvPr id="53" name="文本框 52"/>
          <p:cNvSpPr txBox="1"/>
          <p:nvPr/>
        </p:nvSpPr>
        <p:spPr>
          <a:xfrm flipH="1">
            <a:off x="4651248" y="5893151"/>
            <a:ext cx="29260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私人高定精品课程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一对一、点对点服务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  <p:bldP spid="14" grpId="0" animBg="1"/>
      <p:bldP spid="22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sym typeface="+mn-ea"/>
                </a:rPr>
                <a:t>精品服务课程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8" name="Group 16"/>
          <p:cNvGrpSpPr/>
          <p:nvPr/>
        </p:nvGrpSpPr>
        <p:grpSpPr bwMode="auto">
          <a:xfrm flipH="1">
            <a:off x="4994910" y="1409065"/>
            <a:ext cx="1903095" cy="1499870"/>
            <a:chOff x="3200238" y="2031114"/>
            <a:chExt cx="4303307" cy="3238213"/>
          </a:xfrm>
        </p:grpSpPr>
        <p:grpSp>
          <p:nvGrpSpPr>
            <p:cNvPr id="29" name="Group 3"/>
            <p:cNvGrpSpPr/>
            <p:nvPr/>
          </p:nvGrpSpPr>
          <p:grpSpPr bwMode="auto">
            <a:xfrm>
              <a:off x="3200238" y="2031114"/>
              <a:ext cx="4303307" cy="3238213"/>
              <a:chOff x="3366492" y="2204300"/>
              <a:chExt cx="4303307" cy="3238213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 rot="-5400000">
                <a:off x="3987896" y="1766574"/>
                <a:ext cx="3060500" cy="4117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 rot="16200000">
                <a:off x="5169718" y="4012303"/>
                <a:ext cx="1363543" cy="696847"/>
              </a:xfrm>
              <a:custGeom>
                <a:avLst/>
                <a:gdLst>
                  <a:gd name="T0" fmla="*/ 364 w 482"/>
                  <a:gd name="T1" fmla="*/ 246 h 246"/>
                  <a:gd name="T2" fmla="*/ 482 w 482"/>
                  <a:gd name="T3" fmla="*/ 128 h 246"/>
                  <a:gd name="T4" fmla="*/ 0 w 482"/>
                  <a:gd name="T5" fmla="*/ 128 h 246"/>
                  <a:gd name="T6" fmla="*/ 118 w 482"/>
                  <a:gd name="T7" fmla="*/ 246 h 246"/>
                  <a:gd name="T8" fmla="*/ 364 w 482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364" y="246"/>
                    </a:moveTo>
                    <a:cubicBezTo>
                      <a:pt x="482" y="128"/>
                      <a:pt x="482" y="128"/>
                      <a:pt x="482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3"/>
                      <a:pt x="294" y="183"/>
                      <a:pt x="364" y="246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5" name="Freeform 6"/>
              <p:cNvSpPr/>
              <p:nvPr/>
            </p:nvSpPr>
            <p:spPr bwMode="auto">
              <a:xfrm rot="16200000">
                <a:off x="6641191" y="4013891"/>
                <a:ext cx="1363543" cy="693673"/>
              </a:xfrm>
              <a:custGeom>
                <a:avLst/>
                <a:gdLst>
                  <a:gd name="T0" fmla="*/ 118 w 482"/>
                  <a:gd name="T1" fmla="*/ 0 h 246"/>
                  <a:gd name="T2" fmla="*/ 0 w 482"/>
                  <a:gd name="T3" fmla="*/ 118 h 246"/>
                  <a:gd name="T4" fmla="*/ 482 w 482"/>
                  <a:gd name="T5" fmla="*/ 118 h 246"/>
                  <a:gd name="T6" fmla="*/ 364 w 482"/>
                  <a:gd name="T7" fmla="*/ 0 h 246"/>
                  <a:gd name="T8" fmla="*/ 118 w 482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2" y="118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294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6" name="Freeform 7"/>
              <p:cNvSpPr/>
              <p:nvPr/>
            </p:nvSpPr>
            <p:spPr bwMode="auto">
              <a:xfrm rot="16200000">
                <a:off x="6240388" y="4413114"/>
                <a:ext cx="693677" cy="1365121"/>
              </a:xfrm>
              <a:custGeom>
                <a:avLst/>
                <a:gdLst>
                  <a:gd name="T0" fmla="*/ 246 w 246"/>
                  <a:gd name="T1" fmla="*/ 118 h 483"/>
                  <a:gd name="T2" fmla="*/ 128 w 246"/>
                  <a:gd name="T3" fmla="*/ 0 h 483"/>
                  <a:gd name="T4" fmla="*/ 128 w 246"/>
                  <a:gd name="T5" fmla="*/ 483 h 483"/>
                  <a:gd name="T6" fmla="*/ 246 w 246"/>
                  <a:gd name="T7" fmla="*/ 365 h 483"/>
                  <a:gd name="T8" fmla="*/ 246 w 246"/>
                  <a:gd name="T9" fmla="*/ 118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246" y="118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0" y="135"/>
                      <a:pt x="0" y="347"/>
                      <a:pt x="128" y="483"/>
                    </a:cubicBezTo>
                    <a:cubicBezTo>
                      <a:pt x="246" y="365"/>
                      <a:pt x="246" y="365"/>
                      <a:pt x="246" y="365"/>
                    </a:cubicBezTo>
                    <a:cubicBezTo>
                      <a:pt x="183" y="295"/>
                      <a:pt x="183" y="188"/>
                      <a:pt x="246" y="118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 rot="16200000">
                <a:off x="6240388" y="2943219"/>
                <a:ext cx="693677" cy="1365121"/>
              </a:xfrm>
              <a:custGeom>
                <a:avLst/>
                <a:gdLst>
                  <a:gd name="T0" fmla="*/ 118 w 246"/>
                  <a:gd name="T1" fmla="*/ 0 h 483"/>
                  <a:gd name="T2" fmla="*/ 0 w 246"/>
                  <a:gd name="T3" fmla="*/ 118 h 483"/>
                  <a:gd name="T4" fmla="*/ 0 w 246"/>
                  <a:gd name="T5" fmla="*/ 365 h 483"/>
                  <a:gd name="T6" fmla="*/ 118 w 246"/>
                  <a:gd name="T7" fmla="*/ 483 h 483"/>
                  <a:gd name="T8" fmla="*/ 118 w 246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3" y="188"/>
                      <a:pt x="63" y="295"/>
                      <a:pt x="0" y="365"/>
                    </a:cubicBezTo>
                    <a:cubicBezTo>
                      <a:pt x="118" y="483"/>
                      <a:pt x="118" y="483"/>
                      <a:pt x="118" y="483"/>
                    </a:cubicBezTo>
                    <a:cubicBezTo>
                      <a:pt x="246" y="347"/>
                      <a:pt x="246" y="135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 rot="16200000">
                <a:off x="3030764" y="4009923"/>
                <a:ext cx="1365129" cy="693673"/>
              </a:xfrm>
              <a:custGeom>
                <a:avLst/>
                <a:gdLst>
                  <a:gd name="T0" fmla="*/ 365 w 483"/>
                  <a:gd name="T1" fmla="*/ 246 h 246"/>
                  <a:gd name="T2" fmla="*/ 483 w 483"/>
                  <a:gd name="T3" fmla="*/ 128 h 246"/>
                  <a:gd name="T4" fmla="*/ 0 w 483"/>
                  <a:gd name="T5" fmla="*/ 128 h 246"/>
                  <a:gd name="T6" fmla="*/ 118 w 483"/>
                  <a:gd name="T7" fmla="*/ 246 h 246"/>
                  <a:gd name="T8" fmla="*/ 365 w 48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" h="246">
                    <a:moveTo>
                      <a:pt x="365" y="246"/>
                    </a:moveTo>
                    <a:cubicBezTo>
                      <a:pt x="483" y="128"/>
                      <a:pt x="483" y="128"/>
                      <a:pt x="483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3"/>
                      <a:pt x="295" y="183"/>
                      <a:pt x="365" y="246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9" name="Freeform 10"/>
              <p:cNvSpPr/>
              <p:nvPr/>
            </p:nvSpPr>
            <p:spPr bwMode="auto">
              <a:xfrm rot="16200000">
                <a:off x="4499062" y="4009923"/>
                <a:ext cx="1365129" cy="693672"/>
              </a:xfrm>
              <a:custGeom>
                <a:avLst/>
                <a:gdLst>
                  <a:gd name="T0" fmla="*/ 118 w 483"/>
                  <a:gd name="T1" fmla="*/ 0 h 246"/>
                  <a:gd name="T2" fmla="*/ 0 w 483"/>
                  <a:gd name="T3" fmla="*/ 118 h 246"/>
                  <a:gd name="T4" fmla="*/ 483 w 483"/>
                  <a:gd name="T5" fmla="*/ 118 h 246"/>
                  <a:gd name="T6" fmla="*/ 365 w 483"/>
                  <a:gd name="T7" fmla="*/ 0 h 246"/>
                  <a:gd name="T8" fmla="*/ 118 w 48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3" y="118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5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0" name="Freeform 11"/>
              <p:cNvSpPr/>
              <p:nvPr/>
            </p:nvSpPr>
            <p:spPr bwMode="auto">
              <a:xfrm rot="16200000">
                <a:off x="4099846" y="4410733"/>
                <a:ext cx="695264" cy="1361947"/>
              </a:xfrm>
              <a:custGeom>
                <a:avLst/>
                <a:gdLst>
                  <a:gd name="T0" fmla="*/ 246 w 246"/>
                  <a:gd name="T1" fmla="*/ 118 h 482"/>
                  <a:gd name="T2" fmla="*/ 128 w 246"/>
                  <a:gd name="T3" fmla="*/ 0 h 482"/>
                  <a:gd name="T4" fmla="*/ 128 w 246"/>
                  <a:gd name="T5" fmla="*/ 482 h 482"/>
                  <a:gd name="T6" fmla="*/ 246 w 246"/>
                  <a:gd name="T7" fmla="*/ 364 h 482"/>
                  <a:gd name="T8" fmla="*/ 246 w 246"/>
                  <a:gd name="T9" fmla="*/ 118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2">
                    <a:moveTo>
                      <a:pt x="246" y="118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0" y="135"/>
                      <a:pt x="0" y="347"/>
                      <a:pt x="128" y="482"/>
                    </a:cubicBezTo>
                    <a:cubicBezTo>
                      <a:pt x="246" y="364"/>
                      <a:pt x="246" y="364"/>
                      <a:pt x="246" y="364"/>
                    </a:cubicBezTo>
                    <a:cubicBezTo>
                      <a:pt x="183" y="294"/>
                      <a:pt x="183" y="188"/>
                      <a:pt x="246" y="118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1" name="Freeform 12"/>
              <p:cNvSpPr/>
              <p:nvPr/>
            </p:nvSpPr>
            <p:spPr bwMode="auto">
              <a:xfrm rot="16200000">
                <a:off x="4099846" y="2939250"/>
                <a:ext cx="695264" cy="1361947"/>
              </a:xfrm>
              <a:custGeom>
                <a:avLst/>
                <a:gdLst>
                  <a:gd name="T0" fmla="*/ 118 w 246"/>
                  <a:gd name="T1" fmla="*/ 0 h 482"/>
                  <a:gd name="T2" fmla="*/ 0 w 246"/>
                  <a:gd name="T3" fmla="*/ 118 h 482"/>
                  <a:gd name="T4" fmla="*/ 0 w 246"/>
                  <a:gd name="T5" fmla="*/ 364 h 482"/>
                  <a:gd name="T6" fmla="*/ 118 w 246"/>
                  <a:gd name="T7" fmla="*/ 482 h 482"/>
                  <a:gd name="T8" fmla="*/ 118 w 246"/>
                  <a:gd name="T9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2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2" y="188"/>
                      <a:pt x="62" y="294"/>
                      <a:pt x="0" y="364"/>
                    </a:cubicBezTo>
                    <a:cubicBezTo>
                      <a:pt x="118" y="482"/>
                      <a:pt x="118" y="482"/>
                      <a:pt x="118" y="482"/>
                    </a:cubicBezTo>
                    <a:cubicBezTo>
                      <a:pt x="246" y="347"/>
                      <a:pt x="246" y="135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2" name="Freeform 13"/>
              <p:cNvSpPr/>
              <p:nvPr/>
            </p:nvSpPr>
            <p:spPr bwMode="auto">
              <a:xfrm rot="16200000">
                <a:off x="4096668" y="2939248"/>
                <a:ext cx="1361955" cy="695259"/>
              </a:xfrm>
              <a:custGeom>
                <a:avLst/>
                <a:gdLst>
                  <a:gd name="T0" fmla="*/ 364 w 482"/>
                  <a:gd name="T1" fmla="*/ 246 h 246"/>
                  <a:gd name="T2" fmla="*/ 482 w 482"/>
                  <a:gd name="T3" fmla="*/ 128 h 246"/>
                  <a:gd name="T4" fmla="*/ 0 w 482"/>
                  <a:gd name="T5" fmla="*/ 128 h 246"/>
                  <a:gd name="T6" fmla="*/ 118 w 482"/>
                  <a:gd name="T7" fmla="*/ 246 h 246"/>
                  <a:gd name="T8" fmla="*/ 364 w 482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364" y="246"/>
                    </a:moveTo>
                    <a:cubicBezTo>
                      <a:pt x="482" y="128"/>
                      <a:pt x="482" y="128"/>
                      <a:pt x="482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4"/>
                      <a:pt x="294" y="184"/>
                      <a:pt x="364" y="246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3" name="Freeform 14"/>
              <p:cNvSpPr/>
              <p:nvPr/>
            </p:nvSpPr>
            <p:spPr bwMode="auto">
              <a:xfrm rot="16200000">
                <a:off x="5568143" y="2939248"/>
                <a:ext cx="1361955" cy="695259"/>
              </a:xfrm>
              <a:custGeom>
                <a:avLst/>
                <a:gdLst>
                  <a:gd name="T0" fmla="*/ 118 w 482"/>
                  <a:gd name="T1" fmla="*/ 0 h 246"/>
                  <a:gd name="T2" fmla="*/ 0 w 482"/>
                  <a:gd name="T3" fmla="*/ 118 h 246"/>
                  <a:gd name="T4" fmla="*/ 482 w 482"/>
                  <a:gd name="T5" fmla="*/ 118 h 246"/>
                  <a:gd name="T6" fmla="*/ 364 w 482"/>
                  <a:gd name="T7" fmla="*/ 0 h 246"/>
                  <a:gd name="T8" fmla="*/ 118 w 482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2" y="118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294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4" name="Freeform 15"/>
              <p:cNvSpPr/>
              <p:nvPr/>
            </p:nvSpPr>
            <p:spPr bwMode="auto">
              <a:xfrm rot="16200000">
                <a:off x="5165751" y="1870165"/>
                <a:ext cx="695264" cy="1363533"/>
              </a:xfrm>
              <a:custGeom>
                <a:avLst/>
                <a:gdLst>
                  <a:gd name="T0" fmla="*/ 118 w 246"/>
                  <a:gd name="T1" fmla="*/ 0 h 483"/>
                  <a:gd name="T2" fmla="*/ 0 w 246"/>
                  <a:gd name="T3" fmla="*/ 118 h 483"/>
                  <a:gd name="T4" fmla="*/ 0 w 246"/>
                  <a:gd name="T5" fmla="*/ 365 h 483"/>
                  <a:gd name="T6" fmla="*/ 118 w 246"/>
                  <a:gd name="T7" fmla="*/ 483 h 483"/>
                  <a:gd name="T8" fmla="*/ 118 w 246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3" y="188"/>
                      <a:pt x="63" y="295"/>
                      <a:pt x="0" y="365"/>
                    </a:cubicBezTo>
                    <a:cubicBezTo>
                      <a:pt x="118" y="483"/>
                      <a:pt x="118" y="483"/>
                      <a:pt x="118" y="483"/>
                    </a:cubicBezTo>
                    <a:cubicBezTo>
                      <a:pt x="246" y="348"/>
                      <a:pt x="246" y="136"/>
                      <a:pt x="118" y="0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</p:grp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3987375" y="3936359"/>
              <a:ext cx="604682" cy="473227"/>
            </a:xfrm>
            <a:custGeom>
              <a:avLst/>
              <a:gdLst>
                <a:gd name="T0" fmla="*/ 518640 w 506"/>
                <a:gd name="T1" fmla="*/ 83022 h 399"/>
                <a:gd name="T2" fmla="*/ 518640 w 506"/>
                <a:gd name="T3" fmla="*/ 83022 h 399"/>
                <a:gd name="T4" fmla="*/ 200764 w 506"/>
                <a:gd name="T5" fmla="*/ 41511 h 399"/>
                <a:gd name="T6" fmla="*/ 10755 w 506"/>
                <a:gd name="T7" fmla="*/ 262113 h 399"/>
                <a:gd name="T8" fmla="*/ 233030 w 506"/>
                <a:gd name="T9" fmla="*/ 472041 h 399"/>
                <a:gd name="T10" fmla="*/ 455304 w 506"/>
                <a:gd name="T11" fmla="*/ 367670 h 399"/>
                <a:gd name="T12" fmla="*/ 433794 w 506"/>
                <a:gd name="T13" fmla="*/ 251439 h 399"/>
                <a:gd name="T14" fmla="*/ 560466 w 506"/>
                <a:gd name="T15" fmla="*/ 240765 h 399"/>
                <a:gd name="T16" fmla="*/ 518640 w 506"/>
                <a:gd name="T17" fmla="*/ 83022 h 399"/>
                <a:gd name="T18" fmla="*/ 327436 w 506"/>
                <a:gd name="T19" fmla="*/ 356996 h 399"/>
                <a:gd name="T20" fmla="*/ 327436 w 506"/>
                <a:gd name="T21" fmla="*/ 356996 h 399"/>
                <a:gd name="T22" fmla="*/ 285611 w 506"/>
                <a:gd name="T23" fmla="*/ 314299 h 399"/>
                <a:gd name="T24" fmla="*/ 327436 w 506"/>
                <a:gd name="T25" fmla="*/ 272787 h 399"/>
                <a:gd name="T26" fmla="*/ 369262 w 506"/>
                <a:gd name="T27" fmla="*/ 314299 h 399"/>
                <a:gd name="T28" fmla="*/ 327436 w 506"/>
                <a:gd name="T29" fmla="*/ 356996 h 3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rgbClr val="166B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1" name="Freeform 97"/>
            <p:cNvSpPr>
              <a:spLocks noChangeArrowheads="1"/>
            </p:cNvSpPr>
            <p:nvPr/>
          </p:nvSpPr>
          <p:spPr bwMode="auto">
            <a:xfrm>
              <a:off x="5071610" y="2885136"/>
              <a:ext cx="556310" cy="477540"/>
            </a:xfrm>
            <a:custGeom>
              <a:avLst/>
              <a:gdLst>
                <a:gd name="T0" fmla="*/ 257447 w 497"/>
                <a:gd name="T1" fmla="*/ 258948 h 426"/>
                <a:gd name="T2" fmla="*/ 257447 w 497"/>
                <a:gd name="T3" fmla="*/ 258948 h 426"/>
                <a:gd name="T4" fmla="*/ 306698 w 497"/>
                <a:gd name="T5" fmla="*/ 258948 h 426"/>
                <a:gd name="T6" fmla="*/ 306698 w 497"/>
                <a:gd name="T7" fmla="*/ 308271 h 426"/>
                <a:gd name="T8" fmla="*/ 555191 w 497"/>
                <a:gd name="T9" fmla="*/ 308271 h 426"/>
                <a:gd name="T10" fmla="*/ 545117 w 497"/>
                <a:gd name="T11" fmla="*/ 149091 h 426"/>
                <a:gd name="T12" fmla="*/ 495866 w 497"/>
                <a:gd name="T13" fmla="*/ 89679 h 426"/>
                <a:gd name="T14" fmla="*/ 406319 w 497"/>
                <a:gd name="T15" fmla="*/ 89679 h 426"/>
                <a:gd name="T16" fmla="*/ 377216 w 497"/>
                <a:gd name="T17" fmla="*/ 30267 h 426"/>
                <a:gd name="T18" fmla="*/ 335801 w 497"/>
                <a:gd name="T19" fmla="*/ 0 h 426"/>
                <a:gd name="T20" fmla="*/ 217151 w 497"/>
                <a:gd name="T21" fmla="*/ 0 h 426"/>
                <a:gd name="T22" fmla="*/ 188048 w 497"/>
                <a:gd name="T23" fmla="*/ 30267 h 426"/>
                <a:gd name="T24" fmla="*/ 148872 w 497"/>
                <a:gd name="T25" fmla="*/ 89679 h 426"/>
                <a:gd name="T26" fmla="*/ 59325 w 497"/>
                <a:gd name="T27" fmla="*/ 89679 h 426"/>
                <a:gd name="T28" fmla="*/ 10074 w 497"/>
                <a:gd name="T29" fmla="*/ 149091 h 426"/>
                <a:gd name="T30" fmla="*/ 0 w 497"/>
                <a:gd name="T31" fmla="*/ 308271 h 426"/>
                <a:gd name="T32" fmla="*/ 257447 w 497"/>
                <a:gd name="T33" fmla="*/ 308271 h 426"/>
                <a:gd name="T34" fmla="*/ 257447 w 497"/>
                <a:gd name="T35" fmla="*/ 258948 h 426"/>
                <a:gd name="T36" fmla="*/ 208196 w 497"/>
                <a:gd name="T37" fmla="*/ 59412 h 426"/>
                <a:gd name="T38" fmla="*/ 208196 w 497"/>
                <a:gd name="T39" fmla="*/ 59412 h 426"/>
                <a:gd name="T40" fmla="*/ 237299 w 497"/>
                <a:gd name="T41" fmla="*/ 40355 h 426"/>
                <a:gd name="T42" fmla="*/ 317891 w 497"/>
                <a:gd name="T43" fmla="*/ 40355 h 426"/>
                <a:gd name="T44" fmla="*/ 345875 w 497"/>
                <a:gd name="T45" fmla="*/ 59412 h 426"/>
                <a:gd name="T46" fmla="*/ 357068 w 497"/>
                <a:gd name="T47" fmla="*/ 89679 h 426"/>
                <a:gd name="T48" fmla="*/ 198122 w 497"/>
                <a:gd name="T49" fmla="*/ 89679 h 426"/>
                <a:gd name="T50" fmla="*/ 208196 w 497"/>
                <a:gd name="T51" fmla="*/ 59412 h 426"/>
                <a:gd name="T52" fmla="*/ 306698 w 497"/>
                <a:gd name="T53" fmla="*/ 397950 h 426"/>
                <a:gd name="T54" fmla="*/ 306698 w 497"/>
                <a:gd name="T55" fmla="*/ 397950 h 426"/>
                <a:gd name="T56" fmla="*/ 257447 w 497"/>
                <a:gd name="T57" fmla="*/ 397950 h 426"/>
                <a:gd name="T58" fmla="*/ 257447 w 497"/>
                <a:gd name="T59" fmla="*/ 338538 h 426"/>
                <a:gd name="T60" fmla="*/ 10074 w 497"/>
                <a:gd name="T61" fmla="*/ 338538 h 426"/>
                <a:gd name="T62" fmla="*/ 19029 w 497"/>
                <a:gd name="T63" fmla="*/ 427096 h 426"/>
                <a:gd name="T64" fmla="*/ 69399 w 497"/>
                <a:gd name="T65" fmla="*/ 476419 h 426"/>
                <a:gd name="T66" fmla="*/ 485792 w 497"/>
                <a:gd name="T67" fmla="*/ 476419 h 426"/>
                <a:gd name="T68" fmla="*/ 535043 w 497"/>
                <a:gd name="T69" fmla="*/ 427096 h 426"/>
                <a:gd name="T70" fmla="*/ 545117 w 497"/>
                <a:gd name="T71" fmla="*/ 338538 h 426"/>
                <a:gd name="T72" fmla="*/ 306698 w 497"/>
                <a:gd name="T73" fmla="*/ 338538 h 426"/>
                <a:gd name="T74" fmla="*/ 306698 w 497"/>
                <a:gd name="T75" fmla="*/ 397950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rgbClr val="EB511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2" name="Freeform 116"/>
            <p:cNvSpPr>
              <a:spLocks noChangeArrowheads="1"/>
            </p:cNvSpPr>
            <p:nvPr/>
          </p:nvSpPr>
          <p:spPr bwMode="auto">
            <a:xfrm>
              <a:off x="6194390" y="3947764"/>
              <a:ext cx="433260" cy="450415"/>
            </a:xfrm>
            <a:custGeom>
              <a:avLst/>
              <a:gdLst>
                <a:gd name="T0" fmla="*/ 389447 w 445"/>
                <a:gd name="T1" fmla="*/ 155013 h 462"/>
                <a:gd name="T2" fmla="*/ 389447 w 445"/>
                <a:gd name="T3" fmla="*/ 155013 h 462"/>
                <a:gd name="T4" fmla="*/ 258982 w 445"/>
                <a:gd name="T5" fmla="*/ 7799 h 462"/>
                <a:gd name="T6" fmla="*/ 35050 w 445"/>
                <a:gd name="T7" fmla="*/ 241781 h 462"/>
                <a:gd name="T8" fmla="*/ 8763 w 445"/>
                <a:gd name="T9" fmla="*/ 311001 h 462"/>
                <a:gd name="T10" fmla="*/ 78863 w 445"/>
                <a:gd name="T11" fmla="*/ 346098 h 462"/>
                <a:gd name="T12" fmla="*/ 95415 w 445"/>
                <a:gd name="T13" fmla="*/ 337324 h 462"/>
                <a:gd name="T14" fmla="*/ 130465 w 445"/>
                <a:gd name="T15" fmla="*/ 362672 h 462"/>
                <a:gd name="T16" fmla="*/ 155779 w 445"/>
                <a:gd name="T17" fmla="*/ 423117 h 462"/>
                <a:gd name="T18" fmla="*/ 182067 w 445"/>
                <a:gd name="T19" fmla="*/ 440666 h 462"/>
                <a:gd name="T20" fmla="*/ 233668 w 445"/>
                <a:gd name="T21" fmla="*/ 423117 h 462"/>
                <a:gd name="T22" fmla="*/ 242431 w 445"/>
                <a:gd name="T23" fmla="*/ 405568 h 462"/>
                <a:gd name="T24" fmla="*/ 224906 w 445"/>
                <a:gd name="T25" fmla="*/ 380220 h 462"/>
                <a:gd name="T26" fmla="*/ 198618 w 445"/>
                <a:gd name="T27" fmla="*/ 328549 h 462"/>
                <a:gd name="T28" fmla="*/ 224906 w 445"/>
                <a:gd name="T29" fmla="*/ 302227 h 462"/>
                <a:gd name="T30" fmla="*/ 405999 w 445"/>
                <a:gd name="T31" fmla="*/ 346098 h 462"/>
                <a:gd name="T32" fmla="*/ 389447 w 445"/>
                <a:gd name="T33" fmla="*/ 155013 h 462"/>
                <a:gd name="T34" fmla="*/ 379711 w 445"/>
                <a:gd name="T35" fmla="*/ 302227 h 462"/>
                <a:gd name="T36" fmla="*/ 379711 w 445"/>
                <a:gd name="T37" fmla="*/ 302227 h 462"/>
                <a:gd name="T38" fmla="*/ 294033 w 445"/>
                <a:gd name="T39" fmla="*/ 198885 h 462"/>
                <a:gd name="T40" fmla="*/ 276508 w 445"/>
                <a:gd name="T41" fmla="*/ 60445 h 462"/>
                <a:gd name="T42" fmla="*/ 354397 w 445"/>
                <a:gd name="T43" fmla="*/ 172562 h 462"/>
                <a:gd name="T44" fmla="*/ 379711 w 445"/>
                <a:gd name="T45" fmla="*/ 302227 h 4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166B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</p:grpSp>
      <p:sp>
        <p:nvSpPr>
          <p:cNvPr id="48" name="文本框 47"/>
          <p:cNvSpPr txBox="1"/>
          <p:nvPr/>
        </p:nvSpPr>
        <p:spPr>
          <a:xfrm flipH="1">
            <a:off x="2500630" y="3366135"/>
            <a:ext cx="6896735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高定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教育材料的编制与加盟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68920" y="4015105"/>
            <a:ext cx="15627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（商业机密，不可泄露）</a:t>
            </a:r>
            <a:endParaRPr lang="zh-CN" altLang="en-US" sz="1000"/>
          </a:p>
        </p:txBody>
      </p:sp>
      <p:pic>
        <p:nvPicPr>
          <p:cNvPr id="57" name="图片 56" descr="C:/Users/18377/AppData/Local/Temp/kaimatting/20201221185548/output_aiMatting_20201221185619.pngoutput_aiMatting_202012211856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0579100" y="1646555"/>
            <a:ext cx="1610995" cy="379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850885"/>
            <a:chOff x="2352522" y="3437782"/>
            <a:chExt cx="7282491" cy="595020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567499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412115">
                <a:lnSpc>
                  <a:spcPct val="130000"/>
                </a:lnSpc>
                <a:spcBef>
                  <a:spcPts val="300"/>
                </a:spcBef>
                <a:defRPr sz="1800"/>
              </a:pPr>
              <a:r>
                <a:rPr lang="zh-CN" altLang="en-US" sz="3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推广与宣传方式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5" name="椭圆 4"/>
          <p:cNvSpPr/>
          <p:nvPr/>
        </p:nvSpPr>
        <p:spPr bwMode="auto">
          <a:xfrm>
            <a:off x="5076079" y="2888050"/>
            <a:ext cx="2021692" cy="2021692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宣传推广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8670540">
            <a:off x="4916078" y="2615283"/>
            <a:ext cx="347058" cy="261136"/>
          </a:xfrm>
          <a:prstGeom prst="triangl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3801647">
            <a:off x="5666439" y="5074726"/>
            <a:ext cx="347056" cy="261134"/>
          </a:xfrm>
          <a:prstGeom prst="triangle">
            <a:avLst>
              <a:gd name="adj" fmla="val 62853"/>
            </a:avLst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flipH="1">
            <a:off x="7120419" y="2852646"/>
            <a:ext cx="312932" cy="1992587"/>
            <a:chOff x="6577546" y="2482635"/>
            <a:chExt cx="373981" cy="2397278"/>
          </a:xfrm>
          <a:solidFill>
            <a:srgbClr val="166B88"/>
          </a:solidFill>
        </p:grpSpPr>
        <p:sp>
          <p:nvSpPr>
            <p:cNvPr id="13" name="等腰三角形 12"/>
            <p:cNvSpPr/>
            <p:nvPr/>
          </p:nvSpPr>
          <p:spPr>
            <a:xfrm rot="18670540">
              <a:off x="6537545" y="2522636"/>
              <a:ext cx="325967" cy="2459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4684040">
              <a:off x="6665286" y="4593673"/>
              <a:ext cx="328153" cy="2443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3"/>
          <p:cNvSpPr>
            <a:spLocks noChangeArrowheads="1"/>
          </p:cNvSpPr>
          <p:nvPr/>
        </p:nvSpPr>
        <p:spPr bwMode="auto">
          <a:xfrm>
            <a:off x="7824061" y="4551392"/>
            <a:ext cx="180975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数据库营销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ym typeface="+mn-ea"/>
              </a:rPr>
              <a:t>基础运营方式</a:t>
            </a:r>
            <a:endParaRPr lang="zh-CN" altLang="zh-CN" sz="1600" dirty="0"/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ym typeface="+mn-ea"/>
              </a:rPr>
              <a:t>数据租赁运营方式</a:t>
            </a:r>
            <a:endParaRPr lang="zh-CN" altLang="zh-CN" sz="1600" dirty="0"/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ym typeface="+mn-ea"/>
              </a:rPr>
              <a:t>数据购买运营方式</a:t>
            </a:r>
            <a:endParaRPr lang="zh-CN" altLang="zh-CN" sz="1400" dirty="0"/>
          </a:p>
          <a:p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4"/>
          <p:cNvSpPr>
            <a:spLocks noChangeArrowheads="1"/>
          </p:cNvSpPr>
          <p:nvPr/>
        </p:nvSpPr>
        <p:spPr bwMode="auto">
          <a:xfrm>
            <a:off x="3824605" y="5102225"/>
            <a:ext cx="2226945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网络推广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微信公众号</a:t>
            </a:r>
            <a:endParaRPr lang="en-US" altLang="zh-CN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网页广告推广</a:t>
            </a:r>
            <a:endParaRPr lang="en-US" altLang="zh-CN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短视频平台流量引流</a:t>
            </a:r>
            <a:endParaRPr lang="zh-CN" altLang="en-US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4882" y="1373682"/>
            <a:ext cx="1887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广告宣传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ym typeface="+mn-ea"/>
              </a:rPr>
              <a:t>DM</a:t>
            </a:r>
            <a:r>
              <a:rPr lang="zh-CN" altLang="zh-CN" sz="1600" dirty="0">
                <a:sym typeface="+mn-ea"/>
              </a:rPr>
              <a:t>单</a:t>
            </a:r>
            <a:endParaRPr lang="en-US" altLang="zh-CN" sz="1600" dirty="0"/>
          </a:p>
          <a:p>
            <a:pPr lvl="0" algn="ctr">
              <a:lnSpc>
                <a:spcPct val="150000"/>
              </a:lnSpc>
            </a:pPr>
            <a:r>
              <a:rPr lang="zh-CN" altLang="zh-CN" sz="1600" dirty="0">
                <a:sym typeface="+mn-ea"/>
              </a:rPr>
              <a:t>报纸报刊媒体</a:t>
            </a:r>
            <a:endParaRPr lang="en-US" altLang="zh-CN" sz="1600" dirty="0"/>
          </a:p>
          <a:p>
            <a:pPr lvl="0" algn="ctr">
              <a:lnSpc>
                <a:spcPct val="150000"/>
              </a:lnSpc>
            </a:pPr>
            <a:r>
              <a:rPr lang="zh-CN" altLang="zh-CN" sz="1600" dirty="0">
                <a:sym typeface="+mn-ea"/>
              </a:rPr>
              <a:t>户外媒体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7464963" y="2057615"/>
            <a:ext cx="182118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人员推销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推销员</a:t>
            </a:r>
            <a:endParaRPr lang="en-US" altLang="zh-CN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售后跟踪</a:t>
            </a:r>
            <a:endParaRPr lang="zh-CN" altLang="en-US" sz="1600" dirty="0"/>
          </a:p>
        </p:txBody>
      </p:sp>
      <p:sp>
        <p:nvSpPr>
          <p:cNvPr id="4" name="等腰三角形 3"/>
          <p:cNvSpPr/>
          <p:nvPr/>
        </p:nvSpPr>
        <p:spPr>
          <a:xfrm rot="16200000">
            <a:off x="4531059" y="3997131"/>
            <a:ext cx="347056" cy="261134"/>
          </a:xfrm>
          <a:prstGeom prst="triangle">
            <a:avLst>
              <a:gd name="adj" fmla="val 62853"/>
            </a:avLst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4"/>
          <p:cNvSpPr>
            <a:spLocks noChangeArrowheads="1"/>
          </p:cNvSpPr>
          <p:nvPr/>
        </p:nvSpPr>
        <p:spPr bwMode="auto">
          <a:xfrm>
            <a:off x="1897040" y="3249332"/>
            <a:ext cx="188722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校园优惠活动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利用校友资源</a:t>
            </a:r>
            <a:endParaRPr lang="zh-CN" altLang="en-US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报班团购</a:t>
            </a: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优惠</a:t>
            </a:r>
            <a:endParaRPr lang="en-US" altLang="zh-CN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线下</a:t>
            </a:r>
            <a:r>
              <a:rPr lang="zh-CN" altLang="en-US" sz="16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优惠课程体验</a:t>
            </a:r>
            <a:endParaRPr lang="zh-CN" altLang="en-US" sz="160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21650" y="3699510"/>
            <a:ext cx="3380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手机短信、电子邮件，</a:t>
            </a:r>
            <a:endParaRPr lang="zh-CN" altLang="en-US" sz="1000"/>
          </a:p>
          <a:p>
            <a:r>
              <a:rPr lang="zh-CN" altLang="en-US" sz="1000"/>
              <a:t>向数据库中的客户群发送促销/推广信息的营销手段。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9" grpId="0" bldLvl="0" animBg="1"/>
      <p:bldP spid="16" grpId="0"/>
      <p:bldP spid="27" grpId="0"/>
      <p:bldP spid="2" grpId="0"/>
      <p:bldP spid="3" grpId="0"/>
      <p:bldP spid="4" grpId="0" bldLvl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1"/>
            <a:ext cx="5350326" cy="932033"/>
            <a:chOff x="4123031" y="3394660"/>
            <a:chExt cx="3741473" cy="651769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292532" y="3465313"/>
              <a:ext cx="3417345" cy="581116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团队管理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4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47841" y="0"/>
            <a:ext cx="10414000" cy="817950"/>
            <a:chOff x="2352522" y="3437782"/>
            <a:chExt cx="7282491" cy="57198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43392" y="3557792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人员组织结构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5" y="1263428"/>
            <a:ext cx="10924820" cy="4454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472944" y="5111449"/>
            <a:ext cx="5418862" cy="781351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35"/>
          <p:cNvSpPr txBox="1">
            <a:spLocks noChangeArrowheads="1"/>
          </p:cNvSpPr>
          <p:nvPr/>
        </p:nvSpPr>
        <p:spPr bwMode="auto">
          <a:xfrm>
            <a:off x="5673962" y="5352731"/>
            <a:ext cx="16579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正黑简体" pitchFamily="2" charset="-122"/>
                <a:ea typeface="方正正黑简体" pitchFamily="2" charset="-122"/>
                <a:cs typeface="+mn-cs"/>
              </a:rPr>
              <a:t>公司人员结构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  <a:cs typeface="+mn-cs"/>
            </a:endParaRPr>
          </a:p>
        </p:txBody>
      </p:sp>
      <p:sp>
        <p:nvSpPr>
          <p:cNvPr id="7" name="文本框 36"/>
          <p:cNvSpPr txBox="1">
            <a:spLocks noChangeArrowheads="1"/>
          </p:cNvSpPr>
          <p:nvPr/>
        </p:nvSpPr>
        <p:spPr bwMode="auto">
          <a:xfrm>
            <a:off x="7815074" y="5450936"/>
            <a:ext cx="2679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正黑简体" pitchFamily="2" charset="-122"/>
                <a:ea typeface="方正正黑简体" pitchFamily="2" charset="-122"/>
                <a:cs typeface="+mn-cs"/>
              </a:rPr>
              <a:t>公司内部对各部门的正式工作安排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  <a:cs typeface="+mn-cs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472943" y="867796"/>
            <a:ext cx="5418863" cy="408121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5262" y="664090"/>
            <a:ext cx="3579788" cy="1661948"/>
            <a:chOff x="7147155" y="1090387"/>
            <a:chExt cx="3810244" cy="1893132"/>
          </a:xfrm>
        </p:grpSpPr>
        <p:sp>
          <p:nvSpPr>
            <p:cNvPr id="19" name="Rounded Rectangle 94"/>
            <p:cNvSpPr/>
            <p:nvPr/>
          </p:nvSpPr>
          <p:spPr>
            <a:xfrm>
              <a:off x="7147155" y="2283262"/>
              <a:ext cx="67594" cy="676987"/>
            </a:xfrm>
            <a:prstGeom prst="round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20" name="TextBox 95"/>
            <p:cNvSpPr txBox="1"/>
            <p:nvPr/>
          </p:nvSpPr>
          <p:spPr>
            <a:xfrm>
              <a:off x="7433670" y="2492694"/>
              <a:ext cx="3523729" cy="490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管理、核算、监督企业财务工作，对公司的生产经营和资金运行情况进行核算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7433670" y="2183806"/>
              <a:ext cx="655180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财务部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  <p:sp>
          <p:nvSpPr>
            <p:cNvPr id="22" name="Rounded Rectangle 97"/>
            <p:cNvSpPr/>
            <p:nvPr/>
          </p:nvSpPr>
          <p:spPr>
            <a:xfrm>
              <a:off x="7147155" y="1189843"/>
              <a:ext cx="67594" cy="676987"/>
            </a:xfrm>
            <a:prstGeom prst="round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23" name="TextBox 98"/>
            <p:cNvSpPr txBox="1"/>
            <p:nvPr/>
          </p:nvSpPr>
          <p:spPr>
            <a:xfrm>
              <a:off x="7433670" y="1399274"/>
              <a:ext cx="3523729" cy="4904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管理规划公司的整体事务，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监督指导整个工作流程，主要决策者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4" name="TextBox 99"/>
            <p:cNvSpPr txBox="1"/>
            <p:nvPr/>
          </p:nvSpPr>
          <p:spPr>
            <a:xfrm>
              <a:off x="7433670" y="1090387"/>
              <a:ext cx="1747148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执行董事兼总经理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25262" y="2560282"/>
            <a:ext cx="3579788" cy="1489149"/>
            <a:chOff x="7147155" y="1090387"/>
            <a:chExt cx="3810244" cy="1696295"/>
          </a:xfrm>
        </p:grpSpPr>
        <p:sp>
          <p:nvSpPr>
            <p:cNvPr id="26" name="Rounded Rectangle 94"/>
            <p:cNvSpPr/>
            <p:nvPr/>
          </p:nvSpPr>
          <p:spPr>
            <a:xfrm>
              <a:off x="7147155" y="2183807"/>
              <a:ext cx="67594" cy="602875"/>
            </a:xfrm>
            <a:prstGeom prst="round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27" name="TextBox 95"/>
            <p:cNvSpPr txBox="1"/>
            <p:nvPr/>
          </p:nvSpPr>
          <p:spPr>
            <a:xfrm>
              <a:off x="7433670" y="2492694"/>
              <a:ext cx="3523729" cy="2454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负责人力资源管理，提供和培养合格人才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8" name="TextBox 96"/>
            <p:cNvSpPr txBox="1"/>
            <p:nvPr/>
          </p:nvSpPr>
          <p:spPr>
            <a:xfrm>
              <a:off x="7433670" y="2183806"/>
              <a:ext cx="1091968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人力资源部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  <p:sp>
          <p:nvSpPr>
            <p:cNvPr id="29" name="Rounded Rectangle 97"/>
            <p:cNvSpPr/>
            <p:nvPr/>
          </p:nvSpPr>
          <p:spPr>
            <a:xfrm>
              <a:off x="7147155" y="1189843"/>
              <a:ext cx="67594" cy="676987"/>
            </a:xfrm>
            <a:prstGeom prst="round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30" name="TextBox 98"/>
            <p:cNvSpPr txBox="1"/>
            <p:nvPr/>
          </p:nvSpPr>
          <p:spPr>
            <a:xfrm>
              <a:off x="7433670" y="1399274"/>
              <a:ext cx="3523729" cy="490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市场调研及分析；营销策略制定；传播、引流、获客；销售转化、销售支持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1" name="TextBox 99"/>
            <p:cNvSpPr txBox="1"/>
            <p:nvPr/>
          </p:nvSpPr>
          <p:spPr>
            <a:xfrm>
              <a:off x="7433670" y="1090387"/>
              <a:ext cx="655180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市场部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425262" y="4327699"/>
            <a:ext cx="3579788" cy="2046567"/>
            <a:chOff x="7147155" y="1090387"/>
            <a:chExt cx="3810244" cy="2049594"/>
          </a:xfrm>
        </p:grpSpPr>
        <p:sp>
          <p:nvSpPr>
            <p:cNvPr id="33" name="Rounded Rectangle 94"/>
            <p:cNvSpPr/>
            <p:nvPr/>
          </p:nvSpPr>
          <p:spPr>
            <a:xfrm>
              <a:off x="7147155" y="2283262"/>
              <a:ext cx="67594" cy="676987"/>
            </a:xfrm>
            <a:prstGeom prst="round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34" name="TextBox 95"/>
            <p:cNvSpPr txBox="1"/>
            <p:nvPr/>
          </p:nvSpPr>
          <p:spPr>
            <a:xfrm>
              <a:off x="7433670" y="2492694"/>
              <a:ext cx="3523729" cy="647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根据学校发展规划与要求进行教育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教学的规划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，并负责落实教学教研，课程开发和学生培养任务，保证教学质量。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7433670" y="2183806"/>
              <a:ext cx="655180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教学部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  <p:sp>
          <p:nvSpPr>
            <p:cNvPr id="36" name="Rounded Rectangle 97"/>
            <p:cNvSpPr/>
            <p:nvPr/>
          </p:nvSpPr>
          <p:spPr>
            <a:xfrm>
              <a:off x="7147155" y="1189843"/>
              <a:ext cx="67594" cy="676987"/>
            </a:xfrm>
            <a:prstGeom prst="round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endParaRPr>
            </a:p>
          </p:txBody>
        </p:sp>
        <p:sp>
          <p:nvSpPr>
            <p:cNvPr id="37" name="TextBox 98"/>
            <p:cNvSpPr txBox="1"/>
            <p:nvPr/>
          </p:nvSpPr>
          <p:spPr>
            <a:xfrm>
              <a:off x="7433670" y="1399274"/>
              <a:ext cx="3523729" cy="7362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主管各教师的教课任务、目标、进度及计划，学生的学习要求、目标、计划及考试等教与学各方面的事务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8" name="TextBox 99"/>
            <p:cNvSpPr txBox="1"/>
            <p:nvPr/>
          </p:nvSpPr>
          <p:spPr>
            <a:xfrm>
              <a:off x="7433670" y="1090387"/>
              <a:ext cx="655180" cy="248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35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Lato Bold" charset="0"/>
                  <a:ea typeface="Lato Bold" charset="0"/>
                  <a:cs typeface="Lato Bold" charset="0"/>
                </a:rPr>
                <a:t>教务部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utoUpdateAnimBg="0"/>
      <p:bldP spid="7" grpId="0" autoUpdateAnimBg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510" y="-644582"/>
            <a:ext cx="14486672" cy="8148752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3255827" y="2248725"/>
            <a:ext cx="830997" cy="21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宋体" panose="02010600030101010101" pitchFamily="2" charset="-122"/>
              </a:rPr>
              <a:t>目 录</a:t>
            </a:r>
            <a:endParaRPr lang="en-US" altLang="zh-CN" sz="5400" b="1" dirty="0">
              <a:solidFill>
                <a:srgbClr val="166B8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4241382" y="2477595"/>
            <a:ext cx="169277" cy="174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宋体" panose="02010600030101010101" pitchFamily="2" charset="-122"/>
              </a:rPr>
              <a:t>CONTENTS</a:t>
            </a:r>
            <a:endParaRPr lang="en-US" altLang="zh-CN" sz="1100" dirty="0">
              <a:solidFill>
                <a:srgbClr val="166B8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>
            <a:off x="4105873" y="2467844"/>
            <a:ext cx="0" cy="1748177"/>
          </a:xfrm>
          <a:prstGeom prst="line">
            <a:avLst/>
          </a:prstGeom>
          <a:noFill/>
          <a:ln w="6350">
            <a:solidFill>
              <a:srgbClr val="166B8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166B8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657498" y="572130"/>
            <a:ext cx="3941306" cy="3791428"/>
            <a:chOff x="4800487" y="1675756"/>
            <a:chExt cx="3958264" cy="3375317"/>
          </a:xfrm>
        </p:grpSpPr>
        <p:grpSp>
          <p:nvGrpSpPr>
            <p:cNvPr id="15" name="组合 14"/>
            <p:cNvGrpSpPr/>
            <p:nvPr/>
          </p:nvGrpSpPr>
          <p:grpSpPr>
            <a:xfrm>
              <a:off x="4800487" y="1675756"/>
              <a:ext cx="3958263" cy="554705"/>
              <a:chOff x="6664477" y="1790956"/>
              <a:chExt cx="3301779" cy="46270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664477" y="1790956"/>
                <a:ext cx="3301779" cy="66790"/>
              </a:xfrm>
              <a:prstGeom prst="rect">
                <a:avLst/>
              </a:prstGeom>
              <a:solidFill>
                <a:srgbClr val="166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8B0BE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  <p:sp>
            <p:nvSpPr>
              <p:cNvPr id="26" name="文本框 3"/>
              <p:cNvSpPr txBox="1"/>
              <p:nvPr/>
            </p:nvSpPr>
            <p:spPr>
              <a:xfrm>
                <a:off x="6814058" y="1846252"/>
                <a:ext cx="3015742" cy="407409"/>
              </a:xfrm>
              <a:prstGeom prst="rect">
                <a:avLst/>
              </a:prstGeom>
              <a:noFill/>
              <a:ln w="12700">
                <a:solidFill>
                  <a:srgbClr val="166B8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rgbClr val="166B88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01</a:t>
                </a:r>
                <a:r>
                  <a:rPr kumimoji="1" lang="zh-CN" altLang="en-US" sz="2400" dirty="0">
                    <a:solidFill>
                      <a:srgbClr val="166B88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      项目概述</a:t>
                </a:r>
                <a:endParaRPr kumimoji="1" lang="zh-CN" altLang="en-US" sz="24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00488" y="2608522"/>
              <a:ext cx="3958263" cy="549444"/>
              <a:chOff x="6664478" y="2410113"/>
              <a:chExt cx="3301779" cy="45831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6664478" y="2410113"/>
                <a:ext cx="3301779" cy="66791"/>
              </a:xfrm>
              <a:prstGeom prst="rect">
                <a:avLst/>
              </a:prstGeom>
              <a:solidFill>
                <a:srgbClr val="EB51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8B0BE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  <p:sp>
            <p:nvSpPr>
              <p:cNvPr id="24" name="文本框 4"/>
              <p:cNvSpPr txBox="1"/>
              <p:nvPr/>
            </p:nvSpPr>
            <p:spPr>
              <a:xfrm>
                <a:off x="6814056" y="2461020"/>
                <a:ext cx="3015744" cy="407409"/>
              </a:xfrm>
              <a:prstGeom prst="rect">
                <a:avLst/>
              </a:prstGeom>
              <a:noFill/>
              <a:ln w="12700">
                <a:solidFill>
                  <a:srgbClr val="EB511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rgbClr val="EB511F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02     </a:t>
                </a:r>
                <a:r>
                  <a:rPr kumimoji="1" lang="zh-CN" altLang="en-US" sz="2400" dirty="0">
                    <a:solidFill>
                      <a:srgbClr val="EB511F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市场分析</a:t>
                </a:r>
                <a:endParaRPr kumimoji="1" lang="zh-CN" altLang="en-US" sz="2400" dirty="0">
                  <a:solidFill>
                    <a:srgbClr val="EB511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00488" y="3532210"/>
              <a:ext cx="3958263" cy="553258"/>
              <a:chOff x="6664478" y="3021700"/>
              <a:chExt cx="3301779" cy="46149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664478" y="3021700"/>
                <a:ext cx="3301779" cy="66790"/>
              </a:xfrm>
              <a:prstGeom prst="rect">
                <a:avLst/>
              </a:prstGeom>
              <a:solidFill>
                <a:srgbClr val="166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8B0BE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  <p:sp>
            <p:nvSpPr>
              <p:cNvPr id="22" name="文本框 7"/>
              <p:cNvSpPr txBox="1"/>
              <p:nvPr/>
            </p:nvSpPr>
            <p:spPr>
              <a:xfrm>
                <a:off x="6814057" y="3075788"/>
                <a:ext cx="3015744" cy="407410"/>
              </a:xfrm>
              <a:prstGeom prst="rect">
                <a:avLst/>
              </a:prstGeom>
              <a:noFill/>
              <a:ln w="12700">
                <a:solidFill>
                  <a:srgbClr val="166B8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rgbClr val="166B88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03     </a:t>
                </a:r>
                <a:r>
                  <a:rPr kumimoji="1" lang="zh-CN" altLang="en-US" sz="2400" dirty="0">
                    <a:solidFill>
                      <a:srgbClr val="166B88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营销策略</a:t>
                </a:r>
                <a:endParaRPr kumimoji="1" lang="zh-CN" altLang="en-US" sz="24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00488" y="4497810"/>
              <a:ext cx="3958263" cy="553263"/>
              <a:chOff x="6664478" y="3636465"/>
              <a:chExt cx="3301779" cy="46150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664478" y="3636465"/>
                <a:ext cx="3301779" cy="66791"/>
              </a:xfrm>
              <a:prstGeom prst="rect">
                <a:avLst/>
              </a:prstGeom>
              <a:solidFill>
                <a:srgbClr val="EB51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8B0BE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  <p:sp>
            <p:nvSpPr>
              <p:cNvPr id="20" name="文本框 8"/>
              <p:cNvSpPr txBox="1"/>
              <p:nvPr/>
            </p:nvSpPr>
            <p:spPr>
              <a:xfrm>
                <a:off x="6814057" y="3690557"/>
                <a:ext cx="3015744" cy="407410"/>
              </a:xfrm>
              <a:prstGeom prst="rect">
                <a:avLst/>
              </a:prstGeom>
              <a:noFill/>
              <a:ln w="12700">
                <a:solidFill>
                  <a:srgbClr val="EB511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rgbClr val="EB511F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04     </a:t>
                </a:r>
                <a:r>
                  <a:rPr kumimoji="1" lang="zh-CN" altLang="en-US" sz="2400" dirty="0">
                    <a:solidFill>
                      <a:srgbClr val="EB511F"/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rPr>
                  <a:t>团队管理</a:t>
                </a:r>
                <a:endParaRPr kumimoji="1" lang="zh-CN" altLang="en-US" sz="2400" dirty="0">
                  <a:solidFill>
                    <a:srgbClr val="EB511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4657499" y="4826729"/>
            <a:ext cx="3941308" cy="115354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8B0BE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4836049" y="4894471"/>
            <a:ext cx="3691951" cy="461665"/>
          </a:xfrm>
          <a:prstGeom prst="rect">
            <a:avLst/>
          </a:prstGeom>
          <a:noFill/>
          <a:ln w="12700">
            <a:solidFill>
              <a:srgbClr val="166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05     </a:t>
            </a:r>
            <a:r>
              <a:rPr kumimoji="1" lang="zh-CN" altLang="en-US" sz="24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财务分析</a:t>
            </a:r>
            <a:endParaRPr kumimoji="1" lang="zh-CN" altLang="en-US" sz="2400" dirty="0">
              <a:solidFill>
                <a:srgbClr val="166B8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35033" y="5690814"/>
            <a:ext cx="3863771" cy="115354"/>
          </a:xfrm>
          <a:prstGeom prst="rect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8B0BE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4" name="文本框 8"/>
          <p:cNvSpPr txBox="1"/>
          <p:nvPr/>
        </p:nvSpPr>
        <p:spPr>
          <a:xfrm>
            <a:off x="4836049" y="5769662"/>
            <a:ext cx="3599867" cy="461665"/>
          </a:xfrm>
          <a:prstGeom prst="rect">
            <a:avLst/>
          </a:prstGeom>
          <a:noFill/>
          <a:ln w="12700">
            <a:solidFill>
              <a:srgbClr val="EB51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06     </a:t>
            </a:r>
            <a:r>
              <a:rPr kumimoji="1" lang="zh-CN" altLang="en-US" sz="24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风险分析</a:t>
            </a:r>
            <a:endParaRPr kumimoji="1" lang="zh-CN" altLang="en-US" sz="24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81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1"/>
            <a:ext cx="5350326" cy="939226"/>
            <a:chOff x="4123031" y="3394660"/>
            <a:chExt cx="3741473" cy="656799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196208" y="3470344"/>
              <a:ext cx="3571972" cy="581115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财务分析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5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404"/>
            <a:ext cx="10414000" cy="685687"/>
            <a:chOff x="2352522" y="3437782"/>
            <a:chExt cx="7282491" cy="479497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1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资金分析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29340" y="1634005"/>
            <a:ext cx="5410540" cy="4738683"/>
            <a:chOff x="6830813" y="1634005"/>
            <a:chExt cx="4439207" cy="3887966"/>
          </a:xfrm>
        </p:grpSpPr>
        <p:sp>
          <p:nvSpPr>
            <p:cNvPr id="14" name="Rectangle 3"/>
            <p:cNvSpPr/>
            <p:nvPr/>
          </p:nvSpPr>
          <p:spPr>
            <a:xfrm>
              <a:off x="6830813" y="1634005"/>
              <a:ext cx="4172451" cy="1198588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创始人团队通过自筹方式取得</a:t>
              </a:r>
              <a:r>
                <a:rPr lang="en-US" altLang="zh-CN" dirty="0"/>
                <a:t>60%</a:t>
              </a:r>
              <a:endParaRPr lang="en-US" dirty="0"/>
            </a:p>
          </p:txBody>
        </p:sp>
        <p:sp>
          <p:nvSpPr>
            <p:cNvPr id="15" name="Rectangle 4"/>
            <p:cNvSpPr/>
            <p:nvPr/>
          </p:nvSpPr>
          <p:spPr>
            <a:xfrm>
              <a:off x="6830813" y="2961603"/>
              <a:ext cx="4172451" cy="1198588"/>
            </a:xfrm>
            <a:prstGeom prst="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向中国建设银行贷款获取资金</a:t>
              </a:r>
              <a:r>
                <a:rPr lang="en-US" altLang="zh-CN" dirty="0"/>
                <a:t>20%</a:t>
              </a:r>
              <a:endParaRPr lang="en-US" dirty="0"/>
            </a:p>
          </p:txBody>
        </p:sp>
        <p:sp>
          <p:nvSpPr>
            <p:cNvPr id="16" name="Rectangle 5"/>
            <p:cNvSpPr/>
            <p:nvPr/>
          </p:nvSpPr>
          <p:spPr>
            <a:xfrm>
              <a:off x="6830813" y="4323383"/>
              <a:ext cx="4172451" cy="1198588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投资者融资取得</a:t>
              </a:r>
              <a:r>
                <a:rPr lang="en-US" altLang="zh-CN" dirty="0"/>
                <a:t>20%</a:t>
              </a:r>
              <a:endParaRPr lang="en-US" dirty="0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8425167" y="1793465"/>
              <a:ext cx="1112568" cy="290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团队投资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8425167" y="3058424"/>
              <a:ext cx="2844853" cy="290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银行贷款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8425167" y="4395149"/>
              <a:ext cx="2844853" cy="290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股东融资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aphicFrame>
        <p:nvGraphicFramePr>
          <p:cNvPr id="30" name="图表 29"/>
          <p:cNvGraphicFramePr/>
          <p:nvPr/>
        </p:nvGraphicFramePr>
        <p:xfrm>
          <a:off x="0" y="1673059"/>
          <a:ext cx="6229340" cy="461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65834" y="126467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总额：</a:t>
            </a:r>
            <a:r>
              <a:rPr lang="en-US" altLang="zh-CN" dirty="0"/>
              <a:t>100</a:t>
            </a:r>
            <a:r>
              <a:rPr lang="zh-CN" altLang="en-US" dirty="0"/>
              <a:t>万元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财务预算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4257" y="1879200"/>
            <a:ext cx="10169043" cy="4292147"/>
            <a:chOff x="2163316" y="3434358"/>
            <a:chExt cx="19940759" cy="8416596"/>
          </a:xfrm>
        </p:grpSpPr>
        <p:sp>
          <p:nvSpPr>
            <p:cNvPr id="6" name="TextBox 5"/>
            <p:cNvSpPr txBox="1"/>
            <p:nvPr/>
          </p:nvSpPr>
          <p:spPr>
            <a:xfrm>
              <a:off x="13799534" y="10648067"/>
              <a:ext cx="2172702" cy="72423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Poppins Medium" charset="0"/>
                  <a:ea typeface="Poppins Medium" charset="0"/>
                  <a:cs typeface="Poppins Medium" charset="0"/>
                </a:rPr>
                <a:t>广告宣传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endParaRPr>
            </a:p>
          </p:txBody>
        </p:sp>
        <p:sp>
          <p:nvSpPr>
            <p:cNvPr id="9" name="Rectangle 9"/>
            <p:cNvSpPr/>
            <p:nvPr/>
          </p:nvSpPr>
          <p:spPr>
            <a:xfrm>
              <a:off x="17565257" y="6063593"/>
              <a:ext cx="4538818" cy="5508550"/>
            </a:xfrm>
            <a:prstGeom prst="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18799517" y="3708380"/>
              <a:ext cx="2172700" cy="72423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Poppins Medium" charset="0"/>
                  <a:ea typeface="Poppins Medium" charset="0"/>
                  <a:cs typeface="Poppins Medium" charset="0"/>
                </a:rPr>
                <a:t>教学设备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endParaRPr>
            </a:p>
          </p:txBody>
        </p:sp>
        <p:sp>
          <p:nvSpPr>
            <p:cNvPr id="15" name="Shape 2896"/>
            <p:cNvSpPr/>
            <p:nvPr/>
          </p:nvSpPr>
          <p:spPr>
            <a:xfrm>
              <a:off x="14642660" y="9556806"/>
              <a:ext cx="486445" cy="97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/>
            </a:p>
          </p:txBody>
        </p:sp>
        <p:sp>
          <p:nvSpPr>
            <p:cNvPr id="16" name="Rectangle 117"/>
            <p:cNvSpPr/>
            <p:nvPr/>
          </p:nvSpPr>
          <p:spPr>
            <a:xfrm>
              <a:off x="12616477" y="3434358"/>
              <a:ext cx="4538818" cy="5738147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18" name="Shape 2895"/>
            <p:cNvSpPr/>
            <p:nvPr/>
          </p:nvSpPr>
          <p:spPr>
            <a:xfrm>
              <a:off x="19638351" y="4586231"/>
              <a:ext cx="495030" cy="99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/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3346375" y="10704018"/>
              <a:ext cx="2172702" cy="72423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Poppins Medium" charset="0"/>
                  <a:ea typeface="Poppins Medium" charset="0"/>
                  <a:cs typeface="Poppins Medium" charset="0"/>
                </a:rPr>
                <a:t>人员雇佣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endParaRPr>
            </a:p>
          </p:txBody>
        </p:sp>
        <p:sp>
          <p:nvSpPr>
            <p:cNvPr id="20" name="TextBox 16"/>
            <p:cNvSpPr txBox="1"/>
            <p:nvPr/>
          </p:nvSpPr>
          <p:spPr>
            <a:xfrm>
              <a:off x="4113362" y="11337955"/>
              <a:ext cx="638733" cy="512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、</a:t>
              </a:r>
              <a:endPara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21" name="Rectangle 136"/>
            <p:cNvSpPr/>
            <p:nvPr/>
          </p:nvSpPr>
          <p:spPr>
            <a:xfrm>
              <a:off x="7049658" y="6063595"/>
              <a:ext cx="4538818" cy="5508550"/>
            </a:xfrm>
            <a:prstGeom prst="rect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Subtitle 2"/>
            <p:cNvSpPr txBox="1"/>
            <p:nvPr/>
          </p:nvSpPr>
          <p:spPr>
            <a:xfrm>
              <a:off x="7528173" y="8527542"/>
              <a:ext cx="3581788" cy="853118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lnSpc>
                  <a:spcPct val="100000"/>
                </a:lnSpc>
                <a:spcBef>
                  <a:spcPts val="0"/>
                </a:spcBef>
              </a:pP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8232715" y="3708380"/>
              <a:ext cx="2172700" cy="72423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Poppins Medium" charset="0"/>
                  <a:ea typeface="Poppins Medium" charset="0"/>
                  <a:cs typeface="Poppins Medium" charset="0"/>
                </a:rPr>
                <a:t>场地相关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endParaRPr>
            </a:p>
          </p:txBody>
        </p:sp>
        <p:sp>
          <p:nvSpPr>
            <p:cNvPr id="25" name="Shape 2896"/>
            <p:cNvSpPr/>
            <p:nvPr/>
          </p:nvSpPr>
          <p:spPr>
            <a:xfrm>
              <a:off x="4189505" y="9595213"/>
              <a:ext cx="486445" cy="97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/>
            </a:p>
          </p:txBody>
        </p:sp>
        <p:sp>
          <p:nvSpPr>
            <p:cNvPr id="26" name="Rectangle 142"/>
            <p:cNvSpPr/>
            <p:nvPr/>
          </p:nvSpPr>
          <p:spPr>
            <a:xfrm>
              <a:off x="2163316" y="3434358"/>
              <a:ext cx="4538818" cy="5738149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Subtitle 2"/>
            <p:cNvSpPr txBox="1"/>
            <p:nvPr/>
          </p:nvSpPr>
          <p:spPr>
            <a:xfrm>
              <a:off x="2169060" y="3940050"/>
              <a:ext cx="4465007" cy="472676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 panose="020B0606030504020204"/>
                  <a:ea typeface="+mn-ea"/>
                  <a:cs typeface="Open Sans" panose="020B0606030504020204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包括教职工人员和行政管理人员的基本工资和提成，奖金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lvl="0"/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lvl="0"/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lvl="0"/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lvl="0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金额：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30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万元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8" name="Shape 2895"/>
            <p:cNvSpPr/>
            <p:nvPr/>
          </p:nvSpPr>
          <p:spPr>
            <a:xfrm>
              <a:off x="9071551" y="4586231"/>
              <a:ext cx="495030" cy="99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/>
            </a:p>
          </p:txBody>
        </p:sp>
      </p:grpSp>
      <p:sp>
        <p:nvSpPr>
          <p:cNvPr id="33" name="Subtitle 2"/>
          <p:cNvSpPr txBox="1"/>
          <p:nvPr/>
        </p:nvSpPr>
        <p:spPr>
          <a:xfrm>
            <a:off x="8850026" y="3360182"/>
            <a:ext cx="2276987" cy="254589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包括书籍等必要教学用具。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金额：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万元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4" name="Subtitle 2"/>
          <p:cNvSpPr txBox="1"/>
          <p:nvPr/>
        </p:nvSpPr>
        <p:spPr>
          <a:xfrm>
            <a:off x="3476518" y="3431963"/>
            <a:ext cx="2276987" cy="2416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包括场地租金，必要装修和相关水电费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金额：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35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万元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5" name="Subtitle 2"/>
          <p:cNvSpPr txBox="1"/>
          <p:nvPr/>
        </p:nvSpPr>
        <p:spPr>
          <a:xfrm>
            <a:off x="6327660" y="2131242"/>
            <a:ext cx="2276987" cy="241047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包括网络宣传和线下宣传以及大型招生活动开支。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lvl="0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金额：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25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万元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利润分析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1047" y="2075692"/>
            <a:ext cx="4399845" cy="615553"/>
            <a:chOff x="469900" y="1057571"/>
            <a:chExt cx="3299884" cy="461665"/>
          </a:xfrm>
        </p:grpSpPr>
        <p:sp>
          <p:nvSpPr>
            <p:cNvPr id="6" name="TextBox 11"/>
            <p:cNvSpPr txBox="1"/>
            <p:nvPr/>
          </p:nvSpPr>
          <p:spPr>
            <a:xfrm>
              <a:off x="531648" y="1057571"/>
              <a:ext cx="11835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短期不足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024107" y="5297720"/>
            <a:ext cx="4589740" cy="639635"/>
            <a:chOff x="5257195" y="3528519"/>
            <a:chExt cx="3442305" cy="479726"/>
          </a:xfrm>
        </p:grpSpPr>
        <p:sp>
          <p:nvSpPr>
            <p:cNvPr id="10" name="TextBox 19"/>
            <p:cNvSpPr txBox="1"/>
            <p:nvPr/>
          </p:nvSpPr>
          <p:spPr>
            <a:xfrm>
              <a:off x="6169019" y="3661996"/>
              <a:ext cx="106182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未来可期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5"/>
          <p:cNvSpPr>
            <a:spLocks noChangeArrowheads="1"/>
          </p:cNvSpPr>
          <p:nvPr/>
        </p:nvSpPr>
        <p:spPr bwMode="gray">
          <a:xfrm>
            <a:off x="4193184" y="2662217"/>
            <a:ext cx="1578127" cy="1578127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58" tIns="59265" rIns="60958" bIns="59265" anchor="ctr" anchorCtr="1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gray">
          <a:xfrm>
            <a:off x="6077362" y="3763134"/>
            <a:ext cx="1578127" cy="1578127"/>
          </a:xfrm>
          <a:prstGeom prst="ellips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0958" tIns="59265" rIns="60958" bIns="59265" anchor="ctr" anchorCtr="1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637905" y="2796119"/>
            <a:ext cx="3135808" cy="16923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前期缺少口碑积累，宣传成本过高，同时需要根据实际情况增加设备，导致利润较低。预计年利润在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万左右，净利润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7~10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31311" y="4004324"/>
            <a:ext cx="3271689" cy="137229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在三到五年内建立起稳定生源后和有效管理体系后，利润将大幅上升，预计年利润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万左右，净利润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25~30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81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1"/>
            <a:ext cx="5350326" cy="939226"/>
            <a:chOff x="4123031" y="3394660"/>
            <a:chExt cx="3741473" cy="656799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196208" y="3470344"/>
              <a:ext cx="3571972" cy="581115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风险分析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6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风险分析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5" name="六边形 4"/>
          <p:cNvSpPr>
            <a:spLocks noChangeAspect="1"/>
          </p:cNvSpPr>
          <p:nvPr/>
        </p:nvSpPr>
        <p:spPr>
          <a:xfrm rot="10800000" flipH="1">
            <a:off x="9337622" y="1438029"/>
            <a:ext cx="1118935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10800000">
            <a:off x="6370696" y="1438444"/>
            <a:ext cx="2921144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0800000" flipH="1">
            <a:off x="9338256" y="2690892"/>
            <a:ext cx="1118935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0800000">
            <a:off x="6370062" y="2692016"/>
            <a:ext cx="2921144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10800000" flipH="1">
            <a:off x="9338255" y="3943119"/>
            <a:ext cx="1118935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六边形 12"/>
          <p:cNvSpPr>
            <a:spLocks noChangeAspect="1"/>
          </p:cNvSpPr>
          <p:nvPr/>
        </p:nvSpPr>
        <p:spPr>
          <a:xfrm rot="10800000">
            <a:off x="6370063" y="3943606"/>
            <a:ext cx="2921144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 flipH="1">
            <a:off x="9703295" y="3009750"/>
            <a:ext cx="433313" cy="329235"/>
            <a:chOff x="4268086" y="4221191"/>
            <a:chExt cx="509646" cy="387231"/>
          </a:xfrm>
          <a:solidFill>
            <a:srgbClr val="FEFEFE"/>
          </a:solidFill>
          <a:effectLst/>
        </p:grpSpPr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9722813" y="1782693"/>
            <a:ext cx="348555" cy="333350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18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 flipH="1">
            <a:off x="9654144" y="4220991"/>
            <a:ext cx="340462" cy="385071"/>
            <a:chOff x="4994016" y="4872553"/>
            <a:chExt cx="406394" cy="459644"/>
          </a:xfrm>
          <a:solidFill>
            <a:srgbClr val="FEFEFE"/>
          </a:solidFill>
          <a:effectLst/>
        </p:grpSpPr>
        <p:sp>
          <p:nvSpPr>
            <p:cNvPr id="21" name="Freeform 148"/>
            <p:cNvSpPr>
              <a:spLocks noEditPoints="1"/>
            </p:cNvSpPr>
            <p:nvPr/>
          </p:nvSpPr>
          <p:spPr bwMode="auto">
            <a:xfrm>
              <a:off x="5049137" y="4872553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 flipH="1">
            <a:off x="6802120" y="1449705"/>
            <a:ext cx="20605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对公司启动资金的筹集，股权的分成情况，恶意并购的风险，现金流与债务的情况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5" name="文本框 24"/>
          <p:cNvSpPr txBox="1"/>
          <p:nvPr/>
        </p:nvSpPr>
        <p:spPr>
          <a:xfrm flipH="1">
            <a:off x="6935470" y="2691130"/>
            <a:ext cx="192849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市场上大量的补习机构，学校内部存在补习班，高考改革，多方面技能的学习需求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6948805" y="3954780"/>
            <a:ext cx="1915160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员工能力的培养，员工的道德品行，股东徇私舞弊的可能，其他单位的挖角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7" name="Oval 20"/>
          <p:cNvSpPr/>
          <p:nvPr/>
        </p:nvSpPr>
        <p:spPr>
          <a:xfrm>
            <a:off x="1776259" y="1726062"/>
            <a:ext cx="366823" cy="366823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2356364" y="1629164"/>
            <a:ext cx="380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财务风险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29" name="Oval 23"/>
          <p:cNvSpPr/>
          <p:nvPr/>
        </p:nvSpPr>
        <p:spPr>
          <a:xfrm>
            <a:off x="1776260" y="3012862"/>
            <a:ext cx="366823" cy="366823"/>
          </a:xfrm>
          <a:prstGeom prst="ellips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2317191" y="2933796"/>
            <a:ext cx="380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市场风险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31" name="Oval 23"/>
          <p:cNvSpPr/>
          <p:nvPr/>
        </p:nvSpPr>
        <p:spPr>
          <a:xfrm>
            <a:off x="1776260" y="4273202"/>
            <a:ext cx="366823" cy="366823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2356364" y="4164076"/>
            <a:ext cx="380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管理风险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37" name="六边形 36"/>
          <p:cNvSpPr>
            <a:spLocks noChangeAspect="1"/>
          </p:cNvSpPr>
          <p:nvPr/>
        </p:nvSpPr>
        <p:spPr>
          <a:xfrm rot="10800000">
            <a:off x="6371332" y="5195821"/>
            <a:ext cx="2921144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六边形 37"/>
          <p:cNvSpPr>
            <a:spLocks noChangeAspect="1"/>
          </p:cNvSpPr>
          <p:nvPr/>
        </p:nvSpPr>
        <p:spPr>
          <a:xfrm rot="10800000" flipH="1">
            <a:off x="9338256" y="5195332"/>
            <a:ext cx="1118935" cy="964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Oval 23"/>
          <p:cNvSpPr/>
          <p:nvPr/>
        </p:nvSpPr>
        <p:spPr>
          <a:xfrm>
            <a:off x="1776260" y="5495077"/>
            <a:ext cx="366823" cy="366823"/>
          </a:xfrm>
          <a:prstGeom prst="ellips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2356364" y="5386451"/>
            <a:ext cx="380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政策风险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6993255" y="5309235"/>
            <a:ext cx="1678940" cy="737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国家对于学生的减负政策，禁止学生校外补习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9723448" y="5550783"/>
            <a:ext cx="348555" cy="333350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33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0" grpId="0" bldLvl="0" animBg="1"/>
      <p:bldP spid="1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/>
      <p:bldP spid="29" grpId="0" bldLvl="0" animBg="1"/>
      <p:bldP spid="30" grpId="0"/>
      <p:bldP spid="31" grpId="0" bldLvl="0" animBg="1"/>
      <p:bldP spid="32" grpId="0"/>
      <p:bldP spid="37" grpId="0" bldLvl="0" animBg="1"/>
      <p:bldP spid="38" grpId="0" bldLvl="0" animBg="1"/>
      <p:bldP spid="39" grpId="0" bldLvl="0" animBg="1"/>
      <p:bldP spid="40" grpId="0"/>
      <p:bldP spid="4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90883" y="286535"/>
            <a:ext cx="10410234" cy="685441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应对措施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5" name="六边形 4"/>
          <p:cNvSpPr>
            <a:spLocks noChangeAspect="1"/>
          </p:cNvSpPr>
          <p:nvPr/>
        </p:nvSpPr>
        <p:spPr>
          <a:xfrm rot="10800000" flipH="1">
            <a:off x="9336450" y="1438750"/>
            <a:ext cx="1118530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10800000">
            <a:off x="4309730" y="1412849"/>
            <a:ext cx="4980954" cy="102814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0800000" flipH="1">
            <a:off x="9337084" y="2691160"/>
            <a:ext cx="1118530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0800000">
            <a:off x="4309098" y="2701557"/>
            <a:ext cx="4980953" cy="102814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10800000" flipH="1">
            <a:off x="9337083" y="3942934"/>
            <a:ext cx="1118530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六边形 12"/>
          <p:cNvSpPr>
            <a:spLocks noChangeAspect="1"/>
          </p:cNvSpPr>
          <p:nvPr/>
        </p:nvSpPr>
        <p:spPr>
          <a:xfrm rot="10800000">
            <a:off x="4309098" y="3943419"/>
            <a:ext cx="4980953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166B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 flipH="1">
            <a:off x="9701991" y="3009903"/>
            <a:ext cx="433157" cy="329116"/>
            <a:chOff x="4268086" y="4221191"/>
            <a:chExt cx="509646" cy="387231"/>
          </a:xfrm>
          <a:solidFill>
            <a:srgbClr val="FEFEFE"/>
          </a:solidFill>
          <a:effectLst/>
        </p:grpSpPr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9721502" y="1783289"/>
            <a:ext cx="348429" cy="333230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18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7" tIns="45703" rIns="91407" bIns="45703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 flipH="1">
            <a:off x="9652857" y="4220705"/>
            <a:ext cx="340339" cy="384932"/>
            <a:chOff x="4994016" y="4872553"/>
            <a:chExt cx="406394" cy="459644"/>
          </a:xfrm>
          <a:solidFill>
            <a:srgbClr val="FEFEFE"/>
          </a:solidFill>
          <a:effectLst/>
        </p:grpSpPr>
        <p:sp>
          <p:nvSpPr>
            <p:cNvPr id="21" name="Freeform 148"/>
            <p:cNvSpPr>
              <a:spLocks noEditPoints="1"/>
            </p:cNvSpPr>
            <p:nvPr/>
          </p:nvSpPr>
          <p:spPr bwMode="auto">
            <a:xfrm>
              <a:off x="5049137" y="4872553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 flipH="1">
            <a:off x="4822199" y="1610555"/>
            <a:ext cx="443661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（一）加强教育培训企业传统的内部控制建设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（二）制定科学合理的企业经营战略，扩张需谨慎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（三）建立有效的公司财务预警系统和风险控制评价体系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5" name="文本框 24"/>
          <p:cNvSpPr txBox="1"/>
          <p:nvPr/>
        </p:nvSpPr>
        <p:spPr>
          <a:xfrm flipH="1">
            <a:off x="4822199" y="2805497"/>
            <a:ext cx="414737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（一）不断提升自身教育水平以提高行业竞争力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（二）寻求校方师资交流学习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（三）加强对现行高考制度的研究理解，提出独到见解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l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（四）招聘教师环节的严格化，重视教师教学水平的更新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4762258" y="3919084"/>
            <a:ext cx="4109582" cy="10155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（一）规范校区加盟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（二）重设广告宣传方式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（三）优化绩效管理机制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（四）优化激励机制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（五）增加加盟校区合作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7" name="Oval 20"/>
          <p:cNvSpPr/>
          <p:nvPr/>
        </p:nvSpPr>
        <p:spPr>
          <a:xfrm>
            <a:off x="1777821" y="1726679"/>
            <a:ext cx="366690" cy="366690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2357716" y="1629815"/>
            <a:ext cx="3799755" cy="58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财务风险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29" name="Oval 23"/>
          <p:cNvSpPr/>
          <p:nvPr/>
        </p:nvSpPr>
        <p:spPr>
          <a:xfrm>
            <a:off x="1777822" y="3013013"/>
            <a:ext cx="366690" cy="366690"/>
          </a:xfrm>
          <a:prstGeom prst="ellips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2338563" y="2953864"/>
            <a:ext cx="3799755" cy="58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市场风险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31" name="Oval 23"/>
          <p:cNvSpPr/>
          <p:nvPr/>
        </p:nvSpPr>
        <p:spPr>
          <a:xfrm>
            <a:off x="1777822" y="4272897"/>
            <a:ext cx="366690" cy="366690"/>
          </a:xfrm>
          <a:prstGeom prst="ellipse">
            <a:avLst/>
          </a:prstGeom>
          <a:solidFill>
            <a:srgbClr val="166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2357716" y="4163811"/>
            <a:ext cx="1942461" cy="58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管理风险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37" name="六边形 36"/>
          <p:cNvSpPr>
            <a:spLocks noChangeAspect="1"/>
          </p:cNvSpPr>
          <p:nvPr/>
        </p:nvSpPr>
        <p:spPr>
          <a:xfrm rot="10800000">
            <a:off x="4309098" y="5195182"/>
            <a:ext cx="4982222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六边形 37"/>
          <p:cNvSpPr>
            <a:spLocks noChangeAspect="1"/>
          </p:cNvSpPr>
          <p:nvPr/>
        </p:nvSpPr>
        <p:spPr>
          <a:xfrm rot="10800000" flipH="1">
            <a:off x="9337084" y="5194694"/>
            <a:ext cx="1118530" cy="964251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EB5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Oval 23"/>
          <p:cNvSpPr/>
          <p:nvPr/>
        </p:nvSpPr>
        <p:spPr>
          <a:xfrm>
            <a:off x="1777822" y="5494331"/>
            <a:ext cx="366690" cy="366690"/>
          </a:xfrm>
          <a:prstGeom prst="ellipse">
            <a:avLst/>
          </a:prstGeom>
          <a:solidFill>
            <a:srgbClr val="EB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2357716" y="5385744"/>
            <a:ext cx="3799755" cy="58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charset="0"/>
              </a:rPr>
              <a:t>政策风险</a:t>
            </a:r>
            <a:endParaRPr lang="en-US" altLang="zh-CN" sz="32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4795928" y="5385744"/>
            <a:ext cx="421144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 时刻关注教育政策及法规的变化，对未来发展方向做好预判。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9722136" y="5550016"/>
            <a:ext cx="348429" cy="333230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33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7" tIns="45703" rIns="91407" bIns="45703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7" tIns="45703" rIns="91407" bIns="45703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0" grpId="0" bldLvl="0" animBg="1"/>
      <p:bldP spid="1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/>
      <p:bldP spid="29" grpId="0" bldLvl="0" animBg="1"/>
      <p:bldP spid="30" grpId="0"/>
      <p:bldP spid="31" grpId="0" bldLvl="0" animBg="1"/>
      <p:bldP spid="32" grpId="0"/>
      <p:bldP spid="37" grpId="0" bldLvl="0" animBg="1"/>
      <p:bldP spid="38" grpId="0" bldLvl="0" animBg="1"/>
      <p:bldP spid="39" grpId="0" bldLvl="0" animBg="1"/>
      <p:bldP spid="40" grpId="0"/>
      <p:bldP spid="4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070509" y="2459279"/>
            <a:ext cx="5080000" cy="3341089"/>
            <a:chOff x="3302737" y="2246911"/>
            <a:chExt cx="5080000" cy="3341089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802743" y="2246911"/>
              <a:ext cx="0" cy="3341089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02737" y="5227013"/>
              <a:ext cx="5080000" cy="0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 flipV="1">
            <a:off x="4109109" y="1027702"/>
            <a:ext cx="5080000" cy="3341089"/>
            <a:chOff x="3302737" y="2246911"/>
            <a:chExt cx="5080000" cy="3341089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802743" y="2246911"/>
              <a:ext cx="0" cy="3341089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302737" y="5227013"/>
              <a:ext cx="5080000" cy="0"/>
            </a:xfrm>
            <a:prstGeom prst="line">
              <a:avLst/>
            </a:prstGeom>
            <a:ln>
              <a:solidFill>
                <a:srgbClr val="16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552246" y="1846467"/>
            <a:ext cx="7536126" cy="2853579"/>
            <a:chOff x="3385146" y="2020465"/>
            <a:chExt cx="5822567" cy="2204736"/>
          </a:xfrm>
        </p:grpSpPr>
        <p:sp>
          <p:nvSpPr>
            <p:cNvPr id="20" name="Title 1"/>
            <p:cNvSpPr txBox="1"/>
            <p:nvPr/>
          </p:nvSpPr>
          <p:spPr>
            <a:xfrm>
              <a:off x="3385146" y="2963572"/>
              <a:ext cx="5822567" cy="1261629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ts val="4800"/>
                </a:lnSpc>
                <a:spcBef>
                  <a:spcPct val="0"/>
                </a:spcBef>
                <a:buNone/>
                <a:defRPr sz="9000" b="0" kern="120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zh-CN" altLang="en-US" sz="4000" dirty="0">
                  <a:solidFill>
                    <a:srgbClr val="EB511F"/>
                  </a:soli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让孩子赢在起跑线上</a:t>
              </a:r>
              <a:endParaRPr lang="id-ID" sz="4000" dirty="0">
                <a:solidFill>
                  <a:srgbClr val="EB511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  <p:sp>
          <p:nvSpPr>
            <p:cNvPr id="19" name="Title 1"/>
            <p:cNvSpPr txBox="1"/>
            <p:nvPr/>
          </p:nvSpPr>
          <p:spPr>
            <a:xfrm>
              <a:off x="4798116" y="2020465"/>
              <a:ext cx="2807540" cy="153886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ts val="4800"/>
                </a:lnSpc>
                <a:spcBef>
                  <a:spcPct val="0"/>
                </a:spcBef>
                <a:buNone/>
                <a:defRPr sz="9000" b="0" kern="120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zh-CN" altLang="en-US" sz="11500" dirty="0">
                  <a:solidFill>
                    <a:srgbClr val="166B88"/>
                  </a:soli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谢谢</a:t>
              </a:r>
              <a:endParaRPr lang="id-ID" sz="11500" dirty="0">
                <a:solidFill>
                  <a:srgbClr val="166B88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</p:grpSp>
      <p:sp>
        <p:nvSpPr>
          <p:cNvPr id="21" name="TextBox 23"/>
          <p:cNvSpPr txBox="1"/>
          <p:nvPr/>
        </p:nvSpPr>
        <p:spPr>
          <a:xfrm>
            <a:off x="4382063" y="4763867"/>
            <a:ext cx="371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books</a:t>
            </a:r>
            <a:r>
              <a:rPr lang="en-US" altLang="zh-CN" sz="3200" dirty="0"/>
              <a:t> </a:t>
            </a:r>
            <a:r>
              <a:rPr lang="en-US" altLang="zh-CN" sz="1100" dirty="0">
                <a:solidFill>
                  <a:srgbClr val="166B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the stepping stones to human progress</a:t>
            </a:r>
            <a:endParaRPr lang="en-US" altLang="zh-CN" sz="1100" dirty="0">
              <a:solidFill>
                <a:srgbClr val="166B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4404057" y="4396649"/>
            <a:ext cx="370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EB511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rPr>
              <a:t>BUSSINESS</a:t>
            </a:r>
            <a:endParaRPr lang="en-US" altLang="zh-CN" sz="2400" spc="300" dirty="0">
              <a:solidFill>
                <a:srgbClr val="EB511F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000"/>
    </mc:Choice>
    <mc:Fallback>
      <p:transition advClick="0" advTm="4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3"/>
            <a:ext cx="5350326" cy="932032"/>
            <a:chOff x="4123031" y="3394660"/>
            <a:chExt cx="3741473" cy="651768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292532" y="3465313"/>
              <a:ext cx="3417345" cy="581115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项目概述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1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项目背景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4647" y="1472041"/>
            <a:ext cx="10259638" cy="4726025"/>
            <a:chOff x="979657" y="2039535"/>
            <a:chExt cx="7252921" cy="4577208"/>
          </a:xfrm>
        </p:grpSpPr>
        <p:sp>
          <p:nvSpPr>
            <p:cNvPr id="6" name="矩形 9"/>
            <p:cNvSpPr>
              <a:spLocks noChangeArrowheads="1"/>
            </p:cNvSpPr>
            <p:nvPr/>
          </p:nvSpPr>
          <p:spPr bwMode="auto">
            <a:xfrm>
              <a:off x="979657" y="4906515"/>
              <a:ext cx="3640241" cy="33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4654307" y="2044945"/>
              <a:ext cx="3578271" cy="4310103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4790556" y="2490252"/>
              <a:ext cx="3304412" cy="4126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关于中小学教育培训机构行业的前景预测摘要</a:t>
              </a:r>
              <a:r>
                <a:rPr lang="en-US" altLang="zh-CN" sz="1400" dirty="0">
                  <a:solidFill>
                    <a:schemeClr val="bg1"/>
                  </a:solidFill>
                </a:rPr>
                <a:t>:</a:t>
              </a:r>
              <a:r>
                <a:rPr lang="zh-CN" altLang="en-US" sz="1400" dirty="0">
                  <a:solidFill>
                    <a:schemeClr val="bg1"/>
                  </a:solidFill>
                </a:rPr>
                <a:t>在生活水平日益提高的今天，在提倡素质教育的今天，在家长对孩子的要求越来越高的今天，家长也愿意投入大量时间和金钱，各种辅导班更是屡见不鲜。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无数家长望子成龙、望女成凤的观念，使得课外辅导市场需求居高不下，尤其是教育欠发达的二三线城市和乡村，教育资源有限，中小学课外辅导市场空间巨大。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许多教育机构获得良好的口碑，取得不错的成绩，使得更多人倾向报班。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4790556" y="2129464"/>
              <a:ext cx="3132029" cy="327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14022" y="2039535"/>
              <a:ext cx="3405920" cy="2866980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项目概况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flipH="1">
            <a:off x="1786823" y="1970059"/>
            <a:ext cx="3890511" cy="3698054"/>
            <a:chOff x="6654979" y="1762958"/>
            <a:chExt cx="4305676" cy="4092681"/>
          </a:xfrm>
        </p:grpSpPr>
        <p:sp>
          <p:nvSpPr>
            <p:cNvPr id="6" name="六边形 5"/>
            <p:cNvSpPr>
              <a:spLocks noChangeAspect="1"/>
            </p:cNvSpPr>
            <p:nvPr/>
          </p:nvSpPr>
          <p:spPr>
            <a:xfrm rot="10800000">
              <a:off x="6654979" y="1762958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166B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六边形 6"/>
            <p:cNvSpPr>
              <a:spLocks noChangeAspect="1"/>
            </p:cNvSpPr>
            <p:nvPr/>
          </p:nvSpPr>
          <p:spPr>
            <a:xfrm rot="10800000" flipH="1">
              <a:off x="7727789" y="2367695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166B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" name="六边形 8"/>
            <p:cNvSpPr>
              <a:spLocks noChangeAspect="1"/>
            </p:cNvSpPr>
            <p:nvPr/>
          </p:nvSpPr>
          <p:spPr>
            <a:xfrm rot="10800000">
              <a:off x="6654980" y="2971718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EB5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六边形 9"/>
            <p:cNvSpPr>
              <a:spLocks noChangeAspect="1"/>
            </p:cNvSpPr>
            <p:nvPr/>
          </p:nvSpPr>
          <p:spPr>
            <a:xfrm rot="10800000" flipH="1">
              <a:off x="7727788" y="3579348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EB5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0800000">
              <a:off x="6654981" y="4180476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166B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0800000" flipH="1">
              <a:off x="7727787" y="4788105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166B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7034370" y="3390661"/>
              <a:ext cx="479553" cy="364368"/>
              <a:chOff x="4268086" y="4221191"/>
              <a:chExt cx="509646" cy="387231"/>
            </a:xfrm>
            <a:solidFill>
              <a:srgbClr val="FEFEFE"/>
            </a:solidFill>
            <a:effectLst/>
          </p:grpSpPr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081272" y="2157052"/>
              <a:ext cx="385750" cy="368923"/>
              <a:chOff x="1004888" y="993775"/>
              <a:chExt cx="2438400" cy="2332038"/>
            </a:xfrm>
            <a:solidFill>
              <a:srgbClr val="FEFEFE"/>
            </a:solidFill>
            <a:effectLst/>
          </p:grpSpPr>
          <p:sp>
            <p:nvSpPr>
              <p:cNvPr id="24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任意多边形 19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7111411" y="4506975"/>
              <a:ext cx="376793" cy="426163"/>
              <a:chOff x="4994016" y="4872553"/>
              <a:chExt cx="406394" cy="459644"/>
            </a:xfrm>
            <a:solidFill>
              <a:srgbClr val="FEFEFE"/>
            </a:solidFill>
            <a:effectLst/>
          </p:grpSpPr>
          <p:sp>
            <p:nvSpPr>
              <p:cNvPr id="21" name="Freeform 148"/>
              <p:cNvSpPr>
                <a:spLocks noEditPoints="1"/>
              </p:cNvSpPr>
              <p:nvPr/>
            </p:nvSpPr>
            <p:spPr bwMode="auto">
              <a:xfrm>
                <a:off x="5049137" y="4872553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49"/>
              <p:cNvSpPr>
                <a:spLocks noEditPoints="1"/>
              </p:cNvSpPr>
              <p:nvPr/>
            </p:nvSpPr>
            <p:spPr bwMode="auto">
              <a:xfrm>
                <a:off x="4994016" y="5104243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Oval 150"/>
              <p:cNvSpPr>
                <a:spLocks noChangeArrowheads="1"/>
              </p:cNvSpPr>
              <p:nvPr/>
            </p:nvSpPr>
            <p:spPr bwMode="auto">
              <a:xfrm>
                <a:off x="5091176" y="5199535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7594761" y="2661629"/>
              <a:ext cx="2588713" cy="5109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学业辅导（主）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6057" y="3882558"/>
              <a:ext cx="2588713" cy="5109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规划指导（辅）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21699" y="5066406"/>
              <a:ext cx="2588713" cy="5109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体艺专项（辅）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8" name="Group 16"/>
          <p:cNvGrpSpPr/>
          <p:nvPr/>
        </p:nvGrpSpPr>
        <p:grpSpPr bwMode="auto">
          <a:xfrm flipH="1">
            <a:off x="9310578" y="499742"/>
            <a:ext cx="2443411" cy="1952617"/>
            <a:chOff x="3200238" y="2031114"/>
            <a:chExt cx="4303307" cy="3238213"/>
          </a:xfrm>
        </p:grpSpPr>
        <p:grpSp>
          <p:nvGrpSpPr>
            <p:cNvPr id="29" name="Group 3"/>
            <p:cNvGrpSpPr/>
            <p:nvPr/>
          </p:nvGrpSpPr>
          <p:grpSpPr bwMode="auto">
            <a:xfrm>
              <a:off x="3200238" y="2031114"/>
              <a:ext cx="4303307" cy="3238213"/>
              <a:chOff x="3366492" y="2204300"/>
              <a:chExt cx="4303307" cy="3238213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 rot="-5400000">
                <a:off x="3987896" y="1766574"/>
                <a:ext cx="3060500" cy="4117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 rot="16200000">
                <a:off x="5169718" y="4012303"/>
                <a:ext cx="1363543" cy="696847"/>
              </a:xfrm>
              <a:custGeom>
                <a:avLst/>
                <a:gdLst>
                  <a:gd name="T0" fmla="*/ 364 w 482"/>
                  <a:gd name="T1" fmla="*/ 246 h 246"/>
                  <a:gd name="T2" fmla="*/ 482 w 482"/>
                  <a:gd name="T3" fmla="*/ 128 h 246"/>
                  <a:gd name="T4" fmla="*/ 0 w 482"/>
                  <a:gd name="T5" fmla="*/ 128 h 246"/>
                  <a:gd name="T6" fmla="*/ 118 w 482"/>
                  <a:gd name="T7" fmla="*/ 246 h 246"/>
                  <a:gd name="T8" fmla="*/ 364 w 482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364" y="246"/>
                    </a:moveTo>
                    <a:cubicBezTo>
                      <a:pt x="482" y="128"/>
                      <a:pt x="482" y="128"/>
                      <a:pt x="482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3"/>
                      <a:pt x="294" y="183"/>
                      <a:pt x="364" y="246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5" name="Freeform 6"/>
              <p:cNvSpPr/>
              <p:nvPr/>
            </p:nvSpPr>
            <p:spPr bwMode="auto">
              <a:xfrm rot="16200000">
                <a:off x="6641191" y="4013891"/>
                <a:ext cx="1363543" cy="693673"/>
              </a:xfrm>
              <a:custGeom>
                <a:avLst/>
                <a:gdLst>
                  <a:gd name="T0" fmla="*/ 118 w 482"/>
                  <a:gd name="T1" fmla="*/ 0 h 246"/>
                  <a:gd name="T2" fmla="*/ 0 w 482"/>
                  <a:gd name="T3" fmla="*/ 118 h 246"/>
                  <a:gd name="T4" fmla="*/ 482 w 482"/>
                  <a:gd name="T5" fmla="*/ 118 h 246"/>
                  <a:gd name="T6" fmla="*/ 364 w 482"/>
                  <a:gd name="T7" fmla="*/ 0 h 246"/>
                  <a:gd name="T8" fmla="*/ 118 w 482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2" y="118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294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6" name="Freeform 7"/>
              <p:cNvSpPr/>
              <p:nvPr/>
            </p:nvSpPr>
            <p:spPr bwMode="auto">
              <a:xfrm rot="16200000">
                <a:off x="6240388" y="4413114"/>
                <a:ext cx="693677" cy="1365121"/>
              </a:xfrm>
              <a:custGeom>
                <a:avLst/>
                <a:gdLst>
                  <a:gd name="T0" fmla="*/ 246 w 246"/>
                  <a:gd name="T1" fmla="*/ 118 h 483"/>
                  <a:gd name="T2" fmla="*/ 128 w 246"/>
                  <a:gd name="T3" fmla="*/ 0 h 483"/>
                  <a:gd name="T4" fmla="*/ 128 w 246"/>
                  <a:gd name="T5" fmla="*/ 483 h 483"/>
                  <a:gd name="T6" fmla="*/ 246 w 246"/>
                  <a:gd name="T7" fmla="*/ 365 h 483"/>
                  <a:gd name="T8" fmla="*/ 246 w 246"/>
                  <a:gd name="T9" fmla="*/ 118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246" y="118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0" y="135"/>
                      <a:pt x="0" y="347"/>
                      <a:pt x="128" y="483"/>
                    </a:cubicBezTo>
                    <a:cubicBezTo>
                      <a:pt x="246" y="365"/>
                      <a:pt x="246" y="365"/>
                      <a:pt x="246" y="365"/>
                    </a:cubicBezTo>
                    <a:cubicBezTo>
                      <a:pt x="183" y="295"/>
                      <a:pt x="183" y="188"/>
                      <a:pt x="246" y="118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 rot="16200000">
                <a:off x="6240388" y="2943219"/>
                <a:ext cx="693677" cy="1365121"/>
              </a:xfrm>
              <a:custGeom>
                <a:avLst/>
                <a:gdLst>
                  <a:gd name="T0" fmla="*/ 118 w 246"/>
                  <a:gd name="T1" fmla="*/ 0 h 483"/>
                  <a:gd name="T2" fmla="*/ 0 w 246"/>
                  <a:gd name="T3" fmla="*/ 118 h 483"/>
                  <a:gd name="T4" fmla="*/ 0 w 246"/>
                  <a:gd name="T5" fmla="*/ 365 h 483"/>
                  <a:gd name="T6" fmla="*/ 118 w 246"/>
                  <a:gd name="T7" fmla="*/ 483 h 483"/>
                  <a:gd name="T8" fmla="*/ 118 w 246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3" y="188"/>
                      <a:pt x="63" y="295"/>
                      <a:pt x="0" y="365"/>
                    </a:cubicBezTo>
                    <a:cubicBezTo>
                      <a:pt x="118" y="483"/>
                      <a:pt x="118" y="483"/>
                      <a:pt x="118" y="483"/>
                    </a:cubicBezTo>
                    <a:cubicBezTo>
                      <a:pt x="246" y="347"/>
                      <a:pt x="246" y="135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 rot="16200000">
                <a:off x="3030764" y="4009923"/>
                <a:ext cx="1365129" cy="693673"/>
              </a:xfrm>
              <a:custGeom>
                <a:avLst/>
                <a:gdLst>
                  <a:gd name="T0" fmla="*/ 365 w 483"/>
                  <a:gd name="T1" fmla="*/ 246 h 246"/>
                  <a:gd name="T2" fmla="*/ 483 w 483"/>
                  <a:gd name="T3" fmla="*/ 128 h 246"/>
                  <a:gd name="T4" fmla="*/ 0 w 483"/>
                  <a:gd name="T5" fmla="*/ 128 h 246"/>
                  <a:gd name="T6" fmla="*/ 118 w 483"/>
                  <a:gd name="T7" fmla="*/ 246 h 246"/>
                  <a:gd name="T8" fmla="*/ 365 w 48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" h="246">
                    <a:moveTo>
                      <a:pt x="365" y="246"/>
                    </a:moveTo>
                    <a:cubicBezTo>
                      <a:pt x="483" y="128"/>
                      <a:pt x="483" y="128"/>
                      <a:pt x="483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3"/>
                      <a:pt x="295" y="183"/>
                      <a:pt x="365" y="246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39" name="Freeform 10"/>
              <p:cNvSpPr/>
              <p:nvPr/>
            </p:nvSpPr>
            <p:spPr bwMode="auto">
              <a:xfrm rot="16200000">
                <a:off x="4499062" y="4009923"/>
                <a:ext cx="1365129" cy="693672"/>
              </a:xfrm>
              <a:custGeom>
                <a:avLst/>
                <a:gdLst>
                  <a:gd name="T0" fmla="*/ 118 w 483"/>
                  <a:gd name="T1" fmla="*/ 0 h 246"/>
                  <a:gd name="T2" fmla="*/ 0 w 483"/>
                  <a:gd name="T3" fmla="*/ 118 h 246"/>
                  <a:gd name="T4" fmla="*/ 483 w 483"/>
                  <a:gd name="T5" fmla="*/ 118 h 246"/>
                  <a:gd name="T6" fmla="*/ 365 w 483"/>
                  <a:gd name="T7" fmla="*/ 0 h 246"/>
                  <a:gd name="T8" fmla="*/ 118 w 48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3" y="118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5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0" name="Freeform 11"/>
              <p:cNvSpPr/>
              <p:nvPr/>
            </p:nvSpPr>
            <p:spPr bwMode="auto">
              <a:xfrm rot="16200000">
                <a:off x="4099846" y="4410733"/>
                <a:ext cx="695264" cy="1361947"/>
              </a:xfrm>
              <a:custGeom>
                <a:avLst/>
                <a:gdLst>
                  <a:gd name="T0" fmla="*/ 246 w 246"/>
                  <a:gd name="T1" fmla="*/ 118 h 482"/>
                  <a:gd name="T2" fmla="*/ 128 w 246"/>
                  <a:gd name="T3" fmla="*/ 0 h 482"/>
                  <a:gd name="T4" fmla="*/ 128 w 246"/>
                  <a:gd name="T5" fmla="*/ 482 h 482"/>
                  <a:gd name="T6" fmla="*/ 246 w 246"/>
                  <a:gd name="T7" fmla="*/ 364 h 482"/>
                  <a:gd name="T8" fmla="*/ 246 w 246"/>
                  <a:gd name="T9" fmla="*/ 118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2">
                    <a:moveTo>
                      <a:pt x="246" y="118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0" y="135"/>
                      <a:pt x="0" y="347"/>
                      <a:pt x="128" y="482"/>
                    </a:cubicBezTo>
                    <a:cubicBezTo>
                      <a:pt x="246" y="364"/>
                      <a:pt x="246" y="364"/>
                      <a:pt x="246" y="364"/>
                    </a:cubicBezTo>
                    <a:cubicBezTo>
                      <a:pt x="183" y="294"/>
                      <a:pt x="183" y="188"/>
                      <a:pt x="246" y="118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1" name="Freeform 12"/>
              <p:cNvSpPr/>
              <p:nvPr/>
            </p:nvSpPr>
            <p:spPr bwMode="auto">
              <a:xfrm rot="16200000">
                <a:off x="4099846" y="2939250"/>
                <a:ext cx="695264" cy="1361947"/>
              </a:xfrm>
              <a:custGeom>
                <a:avLst/>
                <a:gdLst>
                  <a:gd name="T0" fmla="*/ 118 w 246"/>
                  <a:gd name="T1" fmla="*/ 0 h 482"/>
                  <a:gd name="T2" fmla="*/ 0 w 246"/>
                  <a:gd name="T3" fmla="*/ 118 h 482"/>
                  <a:gd name="T4" fmla="*/ 0 w 246"/>
                  <a:gd name="T5" fmla="*/ 364 h 482"/>
                  <a:gd name="T6" fmla="*/ 118 w 246"/>
                  <a:gd name="T7" fmla="*/ 482 h 482"/>
                  <a:gd name="T8" fmla="*/ 118 w 246"/>
                  <a:gd name="T9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2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2" y="188"/>
                      <a:pt x="62" y="294"/>
                      <a:pt x="0" y="364"/>
                    </a:cubicBezTo>
                    <a:cubicBezTo>
                      <a:pt x="118" y="482"/>
                      <a:pt x="118" y="482"/>
                      <a:pt x="118" y="482"/>
                    </a:cubicBezTo>
                    <a:cubicBezTo>
                      <a:pt x="246" y="347"/>
                      <a:pt x="246" y="135"/>
                      <a:pt x="118" y="0"/>
                    </a:cubicBezTo>
                    <a:close/>
                  </a:path>
                </a:pathLst>
              </a:custGeom>
              <a:solidFill>
                <a:srgbClr val="166B8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2" name="Freeform 13"/>
              <p:cNvSpPr/>
              <p:nvPr/>
            </p:nvSpPr>
            <p:spPr bwMode="auto">
              <a:xfrm rot="16200000">
                <a:off x="4096668" y="2939248"/>
                <a:ext cx="1361955" cy="695259"/>
              </a:xfrm>
              <a:custGeom>
                <a:avLst/>
                <a:gdLst>
                  <a:gd name="T0" fmla="*/ 364 w 482"/>
                  <a:gd name="T1" fmla="*/ 246 h 246"/>
                  <a:gd name="T2" fmla="*/ 482 w 482"/>
                  <a:gd name="T3" fmla="*/ 128 h 246"/>
                  <a:gd name="T4" fmla="*/ 0 w 482"/>
                  <a:gd name="T5" fmla="*/ 128 h 246"/>
                  <a:gd name="T6" fmla="*/ 118 w 482"/>
                  <a:gd name="T7" fmla="*/ 246 h 246"/>
                  <a:gd name="T8" fmla="*/ 364 w 482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364" y="246"/>
                    </a:moveTo>
                    <a:cubicBezTo>
                      <a:pt x="482" y="128"/>
                      <a:pt x="482" y="128"/>
                      <a:pt x="482" y="128"/>
                    </a:cubicBezTo>
                    <a:cubicBezTo>
                      <a:pt x="347" y="0"/>
                      <a:pt x="135" y="0"/>
                      <a:pt x="0" y="128"/>
                    </a:cubicBezTo>
                    <a:cubicBezTo>
                      <a:pt x="118" y="246"/>
                      <a:pt x="118" y="246"/>
                      <a:pt x="118" y="246"/>
                    </a:cubicBezTo>
                    <a:cubicBezTo>
                      <a:pt x="188" y="184"/>
                      <a:pt x="294" y="184"/>
                      <a:pt x="364" y="246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3" name="Freeform 14"/>
              <p:cNvSpPr/>
              <p:nvPr/>
            </p:nvSpPr>
            <p:spPr bwMode="auto">
              <a:xfrm rot="16200000">
                <a:off x="5568143" y="2939248"/>
                <a:ext cx="1361955" cy="695259"/>
              </a:xfrm>
              <a:custGeom>
                <a:avLst/>
                <a:gdLst>
                  <a:gd name="T0" fmla="*/ 118 w 482"/>
                  <a:gd name="T1" fmla="*/ 0 h 246"/>
                  <a:gd name="T2" fmla="*/ 0 w 482"/>
                  <a:gd name="T3" fmla="*/ 118 h 246"/>
                  <a:gd name="T4" fmla="*/ 482 w 482"/>
                  <a:gd name="T5" fmla="*/ 118 h 246"/>
                  <a:gd name="T6" fmla="*/ 364 w 482"/>
                  <a:gd name="T7" fmla="*/ 0 h 246"/>
                  <a:gd name="T8" fmla="*/ 118 w 482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46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35" y="246"/>
                      <a:pt x="347" y="246"/>
                      <a:pt x="482" y="118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294" y="63"/>
                      <a:pt x="188" y="63"/>
                      <a:pt x="118" y="0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  <p:sp>
            <p:nvSpPr>
              <p:cNvPr id="44" name="Freeform 15"/>
              <p:cNvSpPr/>
              <p:nvPr/>
            </p:nvSpPr>
            <p:spPr bwMode="auto">
              <a:xfrm rot="16200000">
                <a:off x="5165751" y="1870165"/>
                <a:ext cx="695264" cy="1363533"/>
              </a:xfrm>
              <a:custGeom>
                <a:avLst/>
                <a:gdLst>
                  <a:gd name="T0" fmla="*/ 118 w 246"/>
                  <a:gd name="T1" fmla="*/ 0 h 483"/>
                  <a:gd name="T2" fmla="*/ 0 w 246"/>
                  <a:gd name="T3" fmla="*/ 118 h 483"/>
                  <a:gd name="T4" fmla="*/ 0 w 246"/>
                  <a:gd name="T5" fmla="*/ 365 h 483"/>
                  <a:gd name="T6" fmla="*/ 118 w 246"/>
                  <a:gd name="T7" fmla="*/ 483 h 483"/>
                  <a:gd name="T8" fmla="*/ 118 w 246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483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63" y="188"/>
                      <a:pt x="63" y="295"/>
                      <a:pt x="0" y="365"/>
                    </a:cubicBezTo>
                    <a:cubicBezTo>
                      <a:pt x="118" y="483"/>
                      <a:pt x="118" y="483"/>
                      <a:pt x="118" y="483"/>
                    </a:cubicBezTo>
                    <a:cubicBezTo>
                      <a:pt x="246" y="348"/>
                      <a:pt x="246" y="136"/>
                      <a:pt x="118" y="0"/>
                    </a:cubicBezTo>
                    <a:close/>
                  </a:path>
                </a:pathLst>
              </a:custGeom>
              <a:solidFill>
                <a:srgbClr val="EB5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+mn-lt"/>
                  <a:ea typeface="+mn-ea"/>
                </a:endParaRPr>
              </a:p>
            </p:txBody>
          </p:sp>
        </p:grp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3987375" y="3936359"/>
              <a:ext cx="604682" cy="473227"/>
            </a:xfrm>
            <a:custGeom>
              <a:avLst/>
              <a:gdLst>
                <a:gd name="T0" fmla="*/ 518640 w 506"/>
                <a:gd name="T1" fmla="*/ 83022 h 399"/>
                <a:gd name="T2" fmla="*/ 518640 w 506"/>
                <a:gd name="T3" fmla="*/ 83022 h 399"/>
                <a:gd name="T4" fmla="*/ 200764 w 506"/>
                <a:gd name="T5" fmla="*/ 41511 h 399"/>
                <a:gd name="T6" fmla="*/ 10755 w 506"/>
                <a:gd name="T7" fmla="*/ 262113 h 399"/>
                <a:gd name="T8" fmla="*/ 233030 w 506"/>
                <a:gd name="T9" fmla="*/ 472041 h 399"/>
                <a:gd name="T10" fmla="*/ 455304 w 506"/>
                <a:gd name="T11" fmla="*/ 367670 h 399"/>
                <a:gd name="T12" fmla="*/ 433794 w 506"/>
                <a:gd name="T13" fmla="*/ 251439 h 399"/>
                <a:gd name="T14" fmla="*/ 560466 w 506"/>
                <a:gd name="T15" fmla="*/ 240765 h 399"/>
                <a:gd name="T16" fmla="*/ 518640 w 506"/>
                <a:gd name="T17" fmla="*/ 83022 h 399"/>
                <a:gd name="T18" fmla="*/ 327436 w 506"/>
                <a:gd name="T19" fmla="*/ 356996 h 399"/>
                <a:gd name="T20" fmla="*/ 327436 w 506"/>
                <a:gd name="T21" fmla="*/ 356996 h 399"/>
                <a:gd name="T22" fmla="*/ 285611 w 506"/>
                <a:gd name="T23" fmla="*/ 314299 h 399"/>
                <a:gd name="T24" fmla="*/ 327436 w 506"/>
                <a:gd name="T25" fmla="*/ 272787 h 399"/>
                <a:gd name="T26" fmla="*/ 369262 w 506"/>
                <a:gd name="T27" fmla="*/ 314299 h 399"/>
                <a:gd name="T28" fmla="*/ 327436 w 506"/>
                <a:gd name="T29" fmla="*/ 356996 h 3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rgbClr val="166B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1" name="Freeform 97"/>
            <p:cNvSpPr>
              <a:spLocks noChangeArrowheads="1"/>
            </p:cNvSpPr>
            <p:nvPr/>
          </p:nvSpPr>
          <p:spPr bwMode="auto">
            <a:xfrm>
              <a:off x="5071610" y="2885136"/>
              <a:ext cx="556310" cy="477540"/>
            </a:xfrm>
            <a:custGeom>
              <a:avLst/>
              <a:gdLst>
                <a:gd name="T0" fmla="*/ 257447 w 497"/>
                <a:gd name="T1" fmla="*/ 258948 h 426"/>
                <a:gd name="T2" fmla="*/ 257447 w 497"/>
                <a:gd name="T3" fmla="*/ 258948 h 426"/>
                <a:gd name="T4" fmla="*/ 306698 w 497"/>
                <a:gd name="T5" fmla="*/ 258948 h 426"/>
                <a:gd name="T6" fmla="*/ 306698 w 497"/>
                <a:gd name="T7" fmla="*/ 308271 h 426"/>
                <a:gd name="T8" fmla="*/ 555191 w 497"/>
                <a:gd name="T9" fmla="*/ 308271 h 426"/>
                <a:gd name="T10" fmla="*/ 545117 w 497"/>
                <a:gd name="T11" fmla="*/ 149091 h 426"/>
                <a:gd name="T12" fmla="*/ 495866 w 497"/>
                <a:gd name="T13" fmla="*/ 89679 h 426"/>
                <a:gd name="T14" fmla="*/ 406319 w 497"/>
                <a:gd name="T15" fmla="*/ 89679 h 426"/>
                <a:gd name="T16" fmla="*/ 377216 w 497"/>
                <a:gd name="T17" fmla="*/ 30267 h 426"/>
                <a:gd name="T18" fmla="*/ 335801 w 497"/>
                <a:gd name="T19" fmla="*/ 0 h 426"/>
                <a:gd name="T20" fmla="*/ 217151 w 497"/>
                <a:gd name="T21" fmla="*/ 0 h 426"/>
                <a:gd name="T22" fmla="*/ 188048 w 497"/>
                <a:gd name="T23" fmla="*/ 30267 h 426"/>
                <a:gd name="T24" fmla="*/ 148872 w 497"/>
                <a:gd name="T25" fmla="*/ 89679 h 426"/>
                <a:gd name="T26" fmla="*/ 59325 w 497"/>
                <a:gd name="T27" fmla="*/ 89679 h 426"/>
                <a:gd name="T28" fmla="*/ 10074 w 497"/>
                <a:gd name="T29" fmla="*/ 149091 h 426"/>
                <a:gd name="T30" fmla="*/ 0 w 497"/>
                <a:gd name="T31" fmla="*/ 308271 h 426"/>
                <a:gd name="T32" fmla="*/ 257447 w 497"/>
                <a:gd name="T33" fmla="*/ 308271 h 426"/>
                <a:gd name="T34" fmla="*/ 257447 w 497"/>
                <a:gd name="T35" fmla="*/ 258948 h 426"/>
                <a:gd name="T36" fmla="*/ 208196 w 497"/>
                <a:gd name="T37" fmla="*/ 59412 h 426"/>
                <a:gd name="T38" fmla="*/ 208196 w 497"/>
                <a:gd name="T39" fmla="*/ 59412 h 426"/>
                <a:gd name="T40" fmla="*/ 237299 w 497"/>
                <a:gd name="T41" fmla="*/ 40355 h 426"/>
                <a:gd name="T42" fmla="*/ 317891 w 497"/>
                <a:gd name="T43" fmla="*/ 40355 h 426"/>
                <a:gd name="T44" fmla="*/ 345875 w 497"/>
                <a:gd name="T45" fmla="*/ 59412 h 426"/>
                <a:gd name="T46" fmla="*/ 357068 w 497"/>
                <a:gd name="T47" fmla="*/ 89679 h 426"/>
                <a:gd name="T48" fmla="*/ 198122 w 497"/>
                <a:gd name="T49" fmla="*/ 89679 h 426"/>
                <a:gd name="T50" fmla="*/ 208196 w 497"/>
                <a:gd name="T51" fmla="*/ 59412 h 426"/>
                <a:gd name="T52" fmla="*/ 306698 w 497"/>
                <a:gd name="T53" fmla="*/ 397950 h 426"/>
                <a:gd name="T54" fmla="*/ 306698 w 497"/>
                <a:gd name="T55" fmla="*/ 397950 h 426"/>
                <a:gd name="T56" fmla="*/ 257447 w 497"/>
                <a:gd name="T57" fmla="*/ 397950 h 426"/>
                <a:gd name="T58" fmla="*/ 257447 w 497"/>
                <a:gd name="T59" fmla="*/ 338538 h 426"/>
                <a:gd name="T60" fmla="*/ 10074 w 497"/>
                <a:gd name="T61" fmla="*/ 338538 h 426"/>
                <a:gd name="T62" fmla="*/ 19029 w 497"/>
                <a:gd name="T63" fmla="*/ 427096 h 426"/>
                <a:gd name="T64" fmla="*/ 69399 w 497"/>
                <a:gd name="T65" fmla="*/ 476419 h 426"/>
                <a:gd name="T66" fmla="*/ 485792 w 497"/>
                <a:gd name="T67" fmla="*/ 476419 h 426"/>
                <a:gd name="T68" fmla="*/ 535043 w 497"/>
                <a:gd name="T69" fmla="*/ 427096 h 426"/>
                <a:gd name="T70" fmla="*/ 545117 w 497"/>
                <a:gd name="T71" fmla="*/ 338538 h 426"/>
                <a:gd name="T72" fmla="*/ 306698 w 497"/>
                <a:gd name="T73" fmla="*/ 338538 h 426"/>
                <a:gd name="T74" fmla="*/ 306698 w 497"/>
                <a:gd name="T75" fmla="*/ 397950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rgbClr val="EB511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2" name="Freeform 116"/>
            <p:cNvSpPr>
              <a:spLocks noChangeArrowheads="1"/>
            </p:cNvSpPr>
            <p:nvPr/>
          </p:nvSpPr>
          <p:spPr bwMode="auto">
            <a:xfrm>
              <a:off x="6194390" y="3947764"/>
              <a:ext cx="433260" cy="450415"/>
            </a:xfrm>
            <a:custGeom>
              <a:avLst/>
              <a:gdLst>
                <a:gd name="T0" fmla="*/ 389447 w 445"/>
                <a:gd name="T1" fmla="*/ 155013 h 462"/>
                <a:gd name="T2" fmla="*/ 389447 w 445"/>
                <a:gd name="T3" fmla="*/ 155013 h 462"/>
                <a:gd name="T4" fmla="*/ 258982 w 445"/>
                <a:gd name="T5" fmla="*/ 7799 h 462"/>
                <a:gd name="T6" fmla="*/ 35050 w 445"/>
                <a:gd name="T7" fmla="*/ 241781 h 462"/>
                <a:gd name="T8" fmla="*/ 8763 w 445"/>
                <a:gd name="T9" fmla="*/ 311001 h 462"/>
                <a:gd name="T10" fmla="*/ 78863 w 445"/>
                <a:gd name="T11" fmla="*/ 346098 h 462"/>
                <a:gd name="T12" fmla="*/ 95415 w 445"/>
                <a:gd name="T13" fmla="*/ 337324 h 462"/>
                <a:gd name="T14" fmla="*/ 130465 w 445"/>
                <a:gd name="T15" fmla="*/ 362672 h 462"/>
                <a:gd name="T16" fmla="*/ 155779 w 445"/>
                <a:gd name="T17" fmla="*/ 423117 h 462"/>
                <a:gd name="T18" fmla="*/ 182067 w 445"/>
                <a:gd name="T19" fmla="*/ 440666 h 462"/>
                <a:gd name="T20" fmla="*/ 233668 w 445"/>
                <a:gd name="T21" fmla="*/ 423117 h 462"/>
                <a:gd name="T22" fmla="*/ 242431 w 445"/>
                <a:gd name="T23" fmla="*/ 405568 h 462"/>
                <a:gd name="T24" fmla="*/ 224906 w 445"/>
                <a:gd name="T25" fmla="*/ 380220 h 462"/>
                <a:gd name="T26" fmla="*/ 198618 w 445"/>
                <a:gd name="T27" fmla="*/ 328549 h 462"/>
                <a:gd name="T28" fmla="*/ 224906 w 445"/>
                <a:gd name="T29" fmla="*/ 302227 h 462"/>
                <a:gd name="T30" fmla="*/ 405999 w 445"/>
                <a:gd name="T31" fmla="*/ 346098 h 462"/>
                <a:gd name="T32" fmla="*/ 389447 w 445"/>
                <a:gd name="T33" fmla="*/ 155013 h 462"/>
                <a:gd name="T34" fmla="*/ 379711 w 445"/>
                <a:gd name="T35" fmla="*/ 302227 h 462"/>
                <a:gd name="T36" fmla="*/ 379711 w 445"/>
                <a:gd name="T37" fmla="*/ 302227 h 462"/>
                <a:gd name="T38" fmla="*/ 294033 w 445"/>
                <a:gd name="T39" fmla="*/ 198885 h 462"/>
                <a:gd name="T40" fmla="*/ 276508 w 445"/>
                <a:gd name="T41" fmla="*/ 60445 h 462"/>
                <a:gd name="T42" fmla="*/ 354397 w 445"/>
                <a:gd name="T43" fmla="*/ 172562 h 462"/>
                <a:gd name="T44" fmla="*/ 379711 w 445"/>
                <a:gd name="T45" fmla="*/ 302227 h 4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166B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</p:grpSp>
      <p:sp>
        <p:nvSpPr>
          <p:cNvPr id="47" name="文本框 46"/>
          <p:cNvSpPr txBox="1"/>
          <p:nvPr/>
        </p:nvSpPr>
        <p:spPr>
          <a:xfrm flipH="1">
            <a:off x="1575996" y="1337675"/>
            <a:ext cx="264687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以三位为一体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7247" y="2782078"/>
            <a:ext cx="3130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以三位（学业辅导、规划指导、体艺专项）为一体，以学习指导为主要服务内容，并指导学生其余各方面良好规划发展的教育补习机构。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依据学生自身发展需求，提供个性化的发展指导培训。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36593" y="3135643"/>
            <a:ext cx="5350326" cy="932032"/>
            <a:chOff x="4123031" y="3394660"/>
            <a:chExt cx="3741473" cy="651768"/>
          </a:xfrm>
        </p:grpSpPr>
        <p:sp>
          <p:nvSpPr>
            <p:cNvPr id="21" name="矩形 20"/>
            <p:cNvSpPr/>
            <p:nvPr/>
          </p:nvSpPr>
          <p:spPr>
            <a:xfrm>
              <a:off x="4123031" y="3394660"/>
              <a:ext cx="3741473" cy="75684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292532" y="3465313"/>
              <a:ext cx="3417345" cy="581115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市场分析</a:t>
              </a:r>
              <a:endParaRPr kumimoji="1" lang="zh-CN" altLang="en-US" sz="48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文本框 5"/>
          <p:cNvSpPr txBox="1"/>
          <p:nvPr/>
        </p:nvSpPr>
        <p:spPr>
          <a:xfrm>
            <a:off x="4321056" y="191188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B511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PART 2</a:t>
            </a:r>
            <a:endParaRPr lang="en-US" altLang="zh-CN" sz="6600" dirty="0">
              <a:solidFill>
                <a:srgbClr val="EB511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市场机会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pic>
        <p:nvPicPr>
          <p:cNvPr id="2" name="图片 1" descr="e5c5ba3363a6ea8aac5c2013dc9a65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0070" y="1470025"/>
            <a:ext cx="6175375" cy="3481705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98475" y="3235325"/>
            <a:ext cx="5779135" cy="2451100"/>
          </a:xfrm>
          <a:prstGeom prst="rect">
            <a:avLst/>
          </a:prstGeom>
          <a:solidFill>
            <a:srgbClr val="166B88"/>
          </a:solidFill>
          <a:ln>
            <a:noFill/>
          </a:ln>
        </p:spPr>
        <p:txBody>
          <a:bodyPr anchor="ctr"/>
          <a:lstStyle/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市场上尚未满足的是选考和语数英的需求，其中选考中有七门课，物理、化学这种思维性强的，虽然参考学生基数小，但辅导需求大，现有的培训机构还不能满足该市场；而政治、历史、技术、地理即使参考学生基数大，可是辅导需求少。语数英中，以数学需求量最高，英语其次。</a:t>
            </a: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4515"/>
            <a:chOff x="2352522" y="3437782"/>
            <a:chExt cx="7282491" cy="478678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157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目标用户与竞争分析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70956" y="1909115"/>
            <a:ext cx="5014005" cy="3837304"/>
            <a:chOff x="5140864" y="840314"/>
            <a:chExt cx="6024362" cy="4610549"/>
          </a:xfrm>
        </p:grpSpPr>
        <p:sp>
          <p:nvSpPr>
            <p:cNvPr id="31" name="Rectangle 5"/>
            <p:cNvSpPr/>
            <p:nvPr/>
          </p:nvSpPr>
          <p:spPr>
            <a:xfrm>
              <a:off x="5140918" y="840314"/>
              <a:ext cx="2424124" cy="574106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目标用户</a:t>
              </a:r>
              <a:endPara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2" name="Rectangle 6"/>
            <p:cNvSpPr/>
            <p:nvPr/>
          </p:nvSpPr>
          <p:spPr>
            <a:xfrm>
              <a:off x="5140918" y="3705981"/>
              <a:ext cx="2423914" cy="573744"/>
            </a:xfrm>
            <a:prstGeom prst="rect">
              <a:avLst/>
            </a:prstGeom>
            <a:solidFill>
              <a:srgbClr val="EB511F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竞争分析</a:t>
              </a:r>
              <a:endParaRPr lang="en-US" altLang="zh-CN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7" name="Text Box 10"/>
            <p:cNvSpPr txBox="1">
              <a:spLocks noChangeArrowheads="1"/>
            </p:cNvSpPr>
            <p:nvPr/>
          </p:nvSpPr>
          <p:spPr bwMode="auto">
            <a:xfrm>
              <a:off x="5140918" y="1744418"/>
              <a:ext cx="6024308" cy="13855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     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数学、英语、物理、化学学习困难生；各科目成绩要求高的尖子生；对选考科目平均了解程度不高的家长群体；初升高多科目适应学习较慢的新生。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5140864" y="4730632"/>
              <a:ext cx="6023545" cy="720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学大，新东方，学而思等一系列以学习培训为市场主要营销手段的机构。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pic>
        <p:nvPicPr>
          <p:cNvPr id="2" name="图片 1" descr="730f72c3e942e07f6884bedadc61b0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0980" y="2386965"/>
            <a:ext cx="5478145" cy="304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89000" y="285398"/>
            <a:ext cx="10414000" cy="685689"/>
            <a:chOff x="2352522" y="3437782"/>
            <a:chExt cx="7282491" cy="479499"/>
          </a:xfrm>
        </p:grpSpPr>
        <p:sp>
          <p:nvSpPr>
            <p:cNvPr id="11" name="矩形 10"/>
            <p:cNvSpPr/>
            <p:nvPr/>
          </p:nvSpPr>
          <p:spPr>
            <a:xfrm>
              <a:off x="2352522" y="3437782"/>
              <a:ext cx="7282491" cy="31971"/>
            </a:xfrm>
            <a:prstGeom prst="rect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8B0B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4292532" y="3465303"/>
              <a:ext cx="3417345" cy="451978"/>
            </a:xfrm>
            <a:prstGeom prst="rect">
              <a:avLst/>
            </a:prstGeom>
            <a:noFill/>
            <a:ln w="12700">
              <a:solidFill>
                <a:srgbClr val="166B8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166B88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行业模式分析</a:t>
              </a:r>
              <a:endParaRPr kumimoji="1" lang="zh-CN" altLang="en-US" sz="3600" dirty="0">
                <a:solidFill>
                  <a:srgbClr val="166B8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49542" y="2170020"/>
            <a:ext cx="9742675" cy="2837644"/>
            <a:chOff x="-130066" y="75812"/>
            <a:chExt cx="7206415" cy="2098935"/>
          </a:xfrm>
          <a:solidFill>
            <a:srgbClr val="79AF9E"/>
          </a:solidFill>
        </p:grpSpPr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06921" y="734747"/>
              <a:ext cx="1440000" cy="1440000"/>
            </a:xfrm>
            <a:prstGeom prst="ellipse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2815773" y="709255"/>
              <a:ext cx="1440000" cy="1440000"/>
            </a:xfrm>
            <a:prstGeom prst="ellipse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5398748" y="709255"/>
              <a:ext cx="1440000" cy="1440000"/>
            </a:xfrm>
            <a:prstGeom prst="ellipse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燕尾形 16"/>
            <p:cNvSpPr/>
            <p:nvPr/>
          </p:nvSpPr>
          <p:spPr>
            <a:xfrm>
              <a:off x="-130066" y="75812"/>
              <a:ext cx="2088932" cy="435429"/>
            </a:xfrm>
            <a:prstGeom prst="chevron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燕尾形 17"/>
            <p:cNvSpPr/>
            <p:nvPr/>
          </p:nvSpPr>
          <p:spPr>
            <a:xfrm>
              <a:off x="2409685" y="78072"/>
              <a:ext cx="2088932" cy="435429"/>
            </a:xfrm>
            <a:prstGeom prst="chevron">
              <a:avLst/>
            </a:prstGeom>
            <a:solidFill>
              <a:srgbClr val="EB5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燕尾形 18"/>
            <p:cNvSpPr/>
            <p:nvPr/>
          </p:nvSpPr>
          <p:spPr>
            <a:xfrm>
              <a:off x="4987417" y="78072"/>
              <a:ext cx="2088932" cy="435429"/>
            </a:xfrm>
            <a:prstGeom prst="chevron">
              <a:avLst/>
            </a:prstGeom>
            <a:solidFill>
              <a:srgbClr val="166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2"/>
            <p:cNvSpPr txBox="1"/>
            <p:nvPr/>
          </p:nvSpPr>
          <p:spPr>
            <a:xfrm>
              <a:off x="-130066" y="1010820"/>
              <a:ext cx="1945115" cy="88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b="1" dirty="0">
                  <a:solidFill>
                    <a:schemeClr val="bg1"/>
                  </a:solidFill>
                </a:rPr>
                <a:t>线下</a:t>
              </a:r>
              <a:endParaRPr kumimoji="1" lang="en-US" altLang="zh-CN" sz="3600" b="1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3600" b="1" dirty="0">
                  <a:solidFill>
                    <a:schemeClr val="bg1"/>
                  </a:solidFill>
                </a:rPr>
                <a:t>课堂</a:t>
              </a:r>
              <a:endParaRPr kumimoji="1"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3"/>
            <p:cNvSpPr txBox="1"/>
            <p:nvPr/>
          </p:nvSpPr>
          <p:spPr>
            <a:xfrm>
              <a:off x="3001428" y="1100816"/>
              <a:ext cx="1047211" cy="614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kumimoji="1" lang="zh-CN" altLang="en-US" sz="4800" b="1" dirty="0">
                  <a:solidFill>
                    <a:srgbClr val="FFFFFF"/>
                  </a:solidFill>
                </a:rPr>
                <a:t>网课</a:t>
              </a:r>
              <a:endParaRPr kumimoji="1" lang="zh-CN" altLang="en-US" sz="48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5398748" y="911468"/>
              <a:ext cx="1502522" cy="8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kumimoji="1" lang="zh-CN" altLang="en-US" sz="4800" b="1" dirty="0">
                  <a:solidFill>
                    <a:srgbClr val="FFFFFF"/>
                  </a:solidFill>
                </a:rPr>
                <a:t>上门</a:t>
              </a:r>
              <a:endParaRPr kumimoji="1" lang="en-US" altLang="zh-CN" sz="4800" b="1" dirty="0">
                <a:solidFill>
                  <a:srgbClr val="FFFFFF"/>
                </a:solidFill>
              </a:endParaRPr>
            </a:p>
            <a:p>
              <a:pPr lvl="0" algn="ctr"/>
              <a:r>
                <a:rPr kumimoji="1" lang="zh-CN" altLang="en-US" sz="2400" b="1" dirty="0">
                  <a:solidFill>
                    <a:srgbClr val="FFFFFF"/>
                  </a:solidFill>
                </a:rPr>
                <a:t>一对一（多）</a:t>
              </a:r>
              <a:endParaRPr kumimoji="1" lang="zh-CN" altLang="en-US" sz="24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ULTRA_SCORM_TRACKING_SLIDES" val="1"/>
  <p:tag name="GENSWF_OUTPUT_FILE_NAME" val="33"/>
  <p:tag name="ISPRING_PRESENTATION_TITLE" val="简约清新商业融资计划策划书通用PPT模板"/>
</p:tagLst>
</file>

<file path=ppt/theme/theme1.xml><?xml version="1.0" encoding="utf-8"?>
<a:theme xmlns:a="http://schemas.openxmlformats.org/drawingml/2006/main" name="下载更多PPT模板，请登陆蘑菇创意www.imogu.cn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2890</Words>
  <Application>WPS 演示</Application>
  <PresentationFormat>自定义</PresentationFormat>
  <Paragraphs>388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27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Impact</vt:lpstr>
      <vt:lpstr>Signika</vt:lpstr>
      <vt:lpstr>Segoe Print</vt:lpstr>
      <vt:lpstr>Open Sans Extrabold</vt:lpstr>
      <vt:lpstr>LiHei Pro</vt:lpstr>
      <vt:lpstr>迷你简汉真广标</vt:lpstr>
      <vt:lpstr>Open Sans Light</vt:lpstr>
      <vt:lpstr>Open Sans</vt:lpstr>
      <vt:lpstr>方正细谭黑简体</vt:lpstr>
      <vt:lpstr>黑体</vt:lpstr>
      <vt:lpstr>微软雅黑</vt:lpstr>
      <vt:lpstr>张海山锐线体简</vt:lpstr>
      <vt:lpstr>Lato Regular</vt:lpstr>
      <vt:lpstr>等线</vt:lpstr>
      <vt:lpstr>Arial Unicode MS</vt:lpstr>
      <vt:lpstr>等线 Light</vt:lpstr>
      <vt:lpstr>Lato Light</vt:lpstr>
      <vt:lpstr>Lato</vt:lpstr>
      <vt:lpstr>Times New Roman</vt:lpstr>
      <vt:lpstr>Roboto Condensed</vt:lpstr>
      <vt:lpstr>隶书</vt:lpstr>
      <vt:lpstr>Gill Sans</vt:lpstr>
      <vt:lpstr>Calibri</vt:lpstr>
      <vt:lpstr>方正正黑简体</vt:lpstr>
      <vt:lpstr>Lato Bold</vt:lpstr>
      <vt:lpstr>Poppins Medium</vt:lpstr>
      <vt:lpstr>Poppins SemiBold</vt:lpstr>
      <vt:lpstr>Arial</vt:lpstr>
      <vt:lpstr>Open Sans Light</vt:lpstr>
      <vt:lpstr>Open Sans</vt:lpstr>
      <vt:lpstr>Gill Sans MT</vt:lpstr>
      <vt:lpstr>下载更多PPT模板，请登陆蘑菇创意www.imogu.cn 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简约清新商业融资计划策划书通用PPT模板</dc:title>
  <dc:creator>lzj</dc:creator>
  <cp:lastModifiedBy>Gabrielle</cp:lastModifiedBy>
  <cp:revision>3204</cp:revision>
  <dcterms:created xsi:type="dcterms:W3CDTF">2015-12-01T09:06:00Z</dcterms:created>
  <dcterms:modified xsi:type="dcterms:W3CDTF">2020-12-21T14:26:13Z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